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82" r:id="rId4"/>
    <p:sldMasterId id="2147483684" r:id="rId5"/>
    <p:sldMasterId id="2147483686" r:id="rId6"/>
    <p:sldMasterId id="2147483694" r:id="rId7"/>
  </p:sldMasterIdLst>
  <p:notesMasterIdLst>
    <p:notesMasterId r:id="rId22"/>
  </p:notesMasterIdLst>
  <p:handoutMasterIdLst>
    <p:handoutMasterId r:id="rId23"/>
  </p:handoutMasterIdLst>
  <p:sldIdLst>
    <p:sldId id="256" r:id="rId8"/>
    <p:sldId id="304" r:id="rId9"/>
    <p:sldId id="318" r:id="rId10"/>
    <p:sldId id="313" r:id="rId11"/>
    <p:sldId id="257" r:id="rId12"/>
    <p:sldId id="310" r:id="rId13"/>
    <p:sldId id="315" r:id="rId14"/>
    <p:sldId id="319" r:id="rId15"/>
    <p:sldId id="325" r:id="rId16"/>
    <p:sldId id="320" r:id="rId17"/>
    <p:sldId id="316" r:id="rId18"/>
    <p:sldId id="323" r:id="rId19"/>
    <p:sldId id="324" r:id="rId20"/>
    <p:sldId id="260"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 id="2" name="Hartsell, Reston" initials="HR" lastIdx="4" clrIdx="1">
    <p:extLst>
      <p:ext uri="{19B8F6BF-5375-455C-9EA6-DF929625EA0E}">
        <p15:presenceInfo xmlns:p15="http://schemas.microsoft.com/office/powerpoint/2012/main" userId="Hartsell, Res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0C0"/>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60"/>
  </p:normalViewPr>
  <p:slideViewPr>
    <p:cSldViewPr snapToGrid="0">
      <p:cViewPr varScale="1">
        <p:scale>
          <a:sx n="89" d="100"/>
          <a:sy n="89" d="100"/>
        </p:scale>
        <p:origin x="12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272B052B-7254-4E44-9539-BD2C29E0F653}" type="datetimeFigureOut">
              <a:rPr lang="en-US" smtClean="0"/>
              <a:t>1/22/2018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BE8D9160-2E52-4F0F-A90F-A78F93641C01}" type="slidenum">
              <a:rPr lang="en-US" smtClean="0"/>
              <a:t>‹#›</a:t>
            </a:fld>
            <a:endParaRPr lang="en-US"/>
          </a:p>
        </p:txBody>
      </p:sp>
    </p:spTree>
    <p:extLst>
      <p:ext uri="{BB962C8B-B14F-4D97-AF65-F5344CB8AC3E}">
        <p14:creationId xmlns:p14="http://schemas.microsoft.com/office/powerpoint/2010/main" val="1659381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0EE194CB-0B2D-47E2-81FD-4E16A770C2B5}" type="datetimeFigureOut">
              <a:rPr lang="en-US" smtClean="0"/>
              <a:t>1/22/2018</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60FB1307-1F50-4DB0-9CD2-C9A18C8ACC11}" type="slidenum">
              <a:rPr lang="en-US" smtClean="0"/>
              <a:t>‹#›</a:t>
            </a:fld>
            <a:endParaRPr lang="en-US"/>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first bullet, “Counter tools provides technological tools, training, and technical assistance to public health practitioners and researchers who are working to enact and enforce policy, systems and environmental interventions to promotion public health. Their technology platform demonstrates policy compliance data, images and maps.” In the first pilot program, SCTFC chose Greenville, York, Georgetown, and Charleston counties, then DAODAS expanded the project to Berkeley, Lancaster, Richland, Pickens, Sumter, and Chesterfield. </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3</a:t>
            </a:fld>
            <a:endParaRPr lang="en-US"/>
          </a:p>
        </p:txBody>
      </p:sp>
    </p:spTree>
    <p:extLst>
      <p:ext uri="{BB962C8B-B14F-4D97-AF65-F5344CB8AC3E}">
        <p14:creationId xmlns:p14="http://schemas.microsoft.com/office/powerpoint/2010/main" val="110274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sale policy domains that participants get exposed</a:t>
            </a:r>
            <a:r>
              <a:rPr lang="en-US" baseline="0" dirty="0" smtClean="0"/>
              <a:t> to are licensing and retailer density, advertising, non-tax price increases, product placement, health warnings, e-cigarettes, and other miscellaneous information. After the counties examine their data to see if there are various health disparities or other alarming findings, they can then plan their appropriate intervention or plan to address the issues uncovered by the store mapper tool.</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4</a:t>
            </a:fld>
            <a:endParaRPr lang="en-US"/>
          </a:p>
        </p:txBody>
      </p:sp>
    </p:spTree>
    <p:extLst>
      <p:ext uri="{BB962C8B-B14F-4D97-AF65-F5344CB8AC3E}">
        <p14:creationId xmlns:p14="http://schemas.microsoft.com/office/powerpoint/2010/main" val="136342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Cohort 1 – Timeframe</a:t>
            </a:r>
            <a:r>
              <a:rPr lang="en-US" baseline="0" dirty="0" smtClean="0"/>
              <a:t> Sept. 1, 2017 -</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5</a:t>
            </a:fld>
            <a:endParaRPr lang="en-US"/>
          </a:p>
        </p:txBody>
      </p:sp>
    </p:spTree>
    <p:extLst>
      <p:ext uri="{BB962C8B-B14F-4D97-AF65-F5344CB8AC3E}">
        <p14:creationId xmlns:p14="http://schemas.microsoft.com/office/powerpoint/2010/main" val="186250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7</a:t>
            </a:fld>
            <a:endParaRPr lang="en-US"/>
          </a:p>
        </p:txBody>
      </p:sp>
    </p:spTree>
    <p:extLst>
      <p:ext uri="{BB962C8B-B14F-4D97-AF65-F5344CB8AC3E}">
        <p14:creationId xmlns:p14="http://schemas.microsoft.com/office/powerpoint/2010/main" val="18091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of Action: Capacity</a:t>
            </a:r>
            <a:r>
              <a:rPr lang="en-US" baseline="0" dirty="0" smtClean="0"/>
              <a:t> Development and planning the Community Awareness piece.</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8</a:t>
            </a:fld>
            <a:endParaRPr lang="en-US"/>
          </a:p>
        </p:txBody>
      </p:sp>
    </p:spTree>
    <p:extLst>
      <p:ext uri="{BB962C8B-B14F-4D97-AF65-F5344CB8AC3E}">
        <p14:creationId xmlns:p14="http://schemas.microsoft.com/office/powerpoint/2010/main" val="43602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rely on partners to expand our approach to tobacco prevention. I need new stuff (information/data) to have conversations with people I already know. When you present new data – you can keep their interest.</a:t>
            </a:r>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9</a:t>
            </a:fld>
            <a:endParaRPr lang="en-US"/>
          </a:p>
        </p:txBody>
      </p:sp>
    </p:spTree>
    <p:extLst>
      <p:ext uri="{BB962C8B-B14F-4D97-AF65-F5344CB8AC3E}">
        <p14:creationId xmlns:p14="http://schemas.microsoft.com/office/powerpoint/2010/main" val="36991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steps of SPF include:</a:t>
            </a:r>
          </a:p>
          <a:p>
            <a:r>
              <a:rPr lang="en-US" baseline="0" dirty="0" smtClean="0"/>
              <a:t>Step 1: Assess Needs – determine what is the problem, and how can I learn more?</a:t>
            </a:r>
          </a:p>
          <a:p>
            <a:r>
              <a:rPr lang="en-US" baseline="0" dirty="0" smtClean="0"/>
              <a:t>Step 2: Build Capacity – What do I have to work with?</a:t>
            </a:r>
          </a:p>
          <a:p>
            <a:r>
              <a:rPr lang="en-US" baseline="0" dirty="0" smtClean="0"/>
              <a:t>Step 3: Plan – What should I do and how should I do it?</a:t>
            </a:r>
          </a:p>
          <a:p>
            <a:r>
              <a:rPr lang="en-US" baseline="0" dirty="0" smtClean="0"/>
              <a:t>Step 4: Implement – How can I put my plan into action?</a:t>
            </a:r>
          </a:p>
          <a:p>
            <a:r>
              <a:rPr lang="en-US" baseline="0" dirty="0" smtClean="0"/>
              <a:t>Step 5: Evaluate – Is my plan/program succeeding?</a:t>
            </a:r>
          </a:p>
          <a:p>
            <a:endParaRPr lang="en-US" baseline="0" dirty="0" smtClean="0"/>
          </a:p>
          <a:p>
            <a:r>
              <a:rPr lang="en-US" baseline="0" dirty="0" smtClean="0"/>
              <a:t>The two guiding principles of the SPF include -&gt; cultural competence and sustainability.</a:t>
            </a:r>
          </a:p>
        </p:txBody>
      </p:sp>
      <p:sp>
        <p:nvSpPr>
          <p:cNvPr id="4" name="Slide Number Placeholder 3"/>
          <p:cNvSpPr>
            <a:spLocks noGrp="1"/>
          </p:cNvSpPr>
          <p:nvPr>
            <p:ph type="sldNum" sz="quarter" idx="10"/>
          </p:nvPr>
        </p:nvSpPr>
        <p:spPr/>
        <p:txBody>
          <a:bodyPr/>
          <a:lstStyle/>
          <a:p>
            <a:fld id="{60FB1307-1F50-4DB0-9CD2-C9A18C8ACC11}" type="slidenum">
              <a:rPr lang="en-US" smtClean="0"/>
              <a:t>12</a:t>
            </a:fld>
            <a:endParaRPr lang="en-US"/>
          </a:p>
        </p:txBody>
      </p:sp>
    </p:spTree>
    <p:extLst>
      <p:ext uri="{BB962C8B-B14F-4D97-AF65-F5344CB8AC3E}">
        <p14:creationId xmlns:p14="http://schemas.microsoft.com/office/powerpoint/2010/main" val="28824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421711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293289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25584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3"/>
            <a:ext cx="7772400" cy="1296785"/>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685800" y="4505498"/>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6223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34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41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395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0"/>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9284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61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21724"/>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921924"/>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21134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30036"/>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30236"/>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0885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63450F-9582-44AE-BBBB-6ECEB3A7F2A3}"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1294784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ltLang="en-US"/>
              <a:t>Click to edit Master text styles</a:t>
            </a:r>
          </a:p>
        </p:txBody>
      </p:sp>
    </p:spTree>
    <p:extLst>
      <p:ext uri="{BB962C8B-B14F-4D97-AF65-F5344CB8AC3E}">
        <p14:creationId xmlns:p14="http://schemas.microsoft.com/office/powerpoint/2010/main" val="163137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713"/>
            <a:ext cx="7772400" cy="1296785"/>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85800" y="4505498"/>
            <a:ext cx="7772400" cy="423949"/>
          </a:xfrm>
          <a:prstGeom prst="rect">
            <a:avLst/>
          </a:prstGeom>
        </p:spPr>
        <p:txBody>
          <a:bodyPr/>
          <a:lstStyle>
            <a:lvl1pPr marL="0" indent="0" algn="ctr">
              <a:buNone/>
              <a:defRPr sz="2400">
                <a:solidFill>
                  <a:srgbClr val="00A9C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8573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7955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2231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1445780"/>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2761818"/>
            <a:ext cx="386873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30238" y="3585730"/>
            <a:ext cx="3868737"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2761818"/>
            <a:ext cx="38877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3585730"/>
            <a:ext cx="3887788" cy="2607252"/>
          </a:xfrm>
        </p:spPr>
        <p:txBody>
          <a:bodyPr/>
          <a:lstStyle>
            <a:lvl1pPr>
              <a:defRPr>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685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47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21724"/>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1851950"/>
            <a:ext cx="4629150" cy="4332720"/>
          </a:xfrm>
        </p:spPr>
        <p:txBody>
          <a:bodyPr/>
          <a:lstStyle>
            <a:lvl1pPr>
              <a:defRPr sz="2800">
                <a:solidFill>
                  <a:srgbClr val="84BD00"/>
                </a:solidFill>
              </a:defRPr>
            </a:lvl1pPr>
            <a:lvl2pPr>
              <a:defRPr sz="2400">
                <a:solidFill>
                  <a:srgbClr val="84BD00"/>
                </a:solidFill>
              </a:defRPr>
            </a:lvl2pPr>
            <a:lvl3pPr>
              <a:defRPr sz="2000">
                <a:solidFill>
                  <a:srgbClr val="84BD00"/>
                </a:solidFill>
              </a:defRPr>
            </a:lvl3pPr>
            <a:lvl4pPr>
              <a:defRPr sz="1800">
                <a:solidFill>
                  <a:srgbClr val="84BD00"/>
                </a:solidFill>
              </a:defRPr>
            </a:lvl4pPr>
            <a:lvl5pPr>
              <a:defRPr sz="2000">
                <a:solidFill>
                  <a:srgbClr val="84BD00"/>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921924"/>
            <a:ext cx="2949575" cy="3262745"/>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912899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330036"/>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860262"/>
            <a:ext cx="4629150" cy="4324408"/>
          </a:xfrm>
        </p:spPr>
        <p:txBody>
          <a:bodyPr rtlCol="0">
            <a:normAutofit/>
          </a:bodyPr>
          <a:lstStyle>
            <a:lvl1pPr marL="0" indent="0">
              <a:buNone/>
              <a:defRPr sz="2800">
                <a:solidFill>
                  <a:srgbClr val="84BD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930236"/>
            <a:ext cx="2949575" cy="32544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900309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4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3450F-9582-44AE-BBBB-6ECEB3A7F2A3}"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127646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63450F-9582-44AE-BBBB-6ECEB3A7F2A3}"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66682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63450F-9582-44AE-BBBB-6ECEB3A7F2A3}"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77767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63450F-9582-44AE-BBBB-6ECEB3A7F2A3}"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40405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3450F-9582-44AE-BBBB-6ECEB3A7F2A3}"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12611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3450F-9582-44AE-BBBB-6ECEB3A7F2A3}"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31868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3450F-9582-44AE-BBBB-6ECEB3A7F2A3}"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896C-E2EF-470F-BA91-85D676E592B3}" type="slidenum">
              <a:rPr lang="en-US" smtClean="0"/>
              <a:t>‹#›</a:t>
            </a:fld>
            <a:endParaRPr lang="en-US"/>
          </a:p>
        </p:txBody>
      </p:sp>
    </p:spTree>
    <p:extLst>
      <p:ext uri="{BB962C8B-B14F-4D97-AF65-F5344CB8AC3E}">
        <p14:creationId xmlns:p14="http://schemas.microsoft.com/office/powerpoint/2010/main" val="343851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3450F-9582-44AE-BBBB-6ECEB3A7F2A3}" type="datetimeFigureOut">
              <a:rPr lang="en-US" smtClean="0"/>
              <a:t>1/22/2018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9896C-E2EF-470F-BA91-85D676E592B3}" type="slidenum">
              <a:rPr lang="en-US" smtClean="0"/>
              <a:t>‹#›</a:t>
            </a:fld>
            <a:endParaRPr lang="en-US"/>
          </a:p>
        </p:txBody>
      </p:sp>
    </p:spTree>
    <p:extLst>
      <p:ext uri="{BB962C8B-B14F-4D97-AF65-F5344CB8AC3E}">
        <p14:creationId xmlns:p14="http://schemas.microsoft.com/office/powerpoint/2010/main" val="2112587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4163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264574257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hangingPunct="0">
        <a:lnSpc>
          <a:spcPct val="90000"/>
        </a:lnSpc>
        <a:spcBef>
          <a:spcPct val="0"/>
        </a:spcBef>
        <a:spcAft>
          <a:spcPct val="0"/>
        </a:spcAft>
        <a:defRPr sz="4400" kern="1200">
          <a:solidFill>
            <a:schemeClr val="tx1"/>
          </a:solidFill>
          <a:latin typeface="+mj-lt"/>
          <a:ea typeface="+mj-ea"/>
          <a:cs typeface="+mj-cs"/>
        </a:defRPr>
      </a:lvl1pPr>
      <a:lvl2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2pPr>
      <a:lvl3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3pPr>
      <a:lvl4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4pPr>
      <a:lvl5pPr algn="ctr" rtl="0" eaLnBrk="0" fontAlgn="base" hangingPunct="0">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4541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2737162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628650" y="2171700"/>
            <a:ext cx="78867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Enter Presenter’s Info</a:t>
            </a:r>
          </a:p>
        </p:txBody>
      </p:sp>
    </p:spTree>
    <p:extLst>
      <p:ext uri="{BB962C8B-B14F-4D97-AF65-F5344CB8AC3E}">
        <p14:creationId xmlns:p14="http://schemas.microsoft.com/office/powerpoint/2010/main" val="455549523"/>
      </p:ext>
    </p:extLst>
  </p:cSld>
  <p:clrMap bg1="lt1" tx1="dk1" bg2="lt2" tx2="dk2" accent1="accent1" accent2="accent2" accent3="accent3" accent4="accent4" accent5="accent5" accent6="accent6" hlink="hlink" folHlink="folHlink"/>
  <p:sldLayoutIdLst>
    <p:sldLayoutId id="214748368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algn="ctr" rtl="0" eaLnBrk="0" fontAlgn="base" hangingPunct="0">
        <a:lnSpc>
          <a:spcPct val="90000"/>
        </a:lnSpc>
        <a:spcBef>
          <a:spcPts val="1000"/>
        </a:spcBef>
        <a:spcAft>
          <a:spcPct val="0"/>
        </a:spcAft>
        <a:defRPr kern="1200">
          <a:solidFill>
            <a:srgbClr val="00629B"/>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4163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139830348"/>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eaLnBrk="1" fontAlgn="base" hangingPunct="1">
        <a:lnSpc>
          <a:spcPct val="90000"/>
        </a:lnSpc>
        <a:spcBef>
          <a:spcPct val="0"/>
        </a:spcBef>
        <a:spcAft>
          <a:spcPct val="0"/>
        </a:spcAft>
        <a:defRPr sz="4400" kern="1200">
          <a:solidFill>
            <a:schemeClr val="tx1"/>
          </a:solidFill>
          <a:latin typeface="+mj-lt"/>
          <a:ea typeface="+mj-ea"/>
          <a:cs typeface="+mj-cs"/>
        </a:defRPr>
      </a:lvl1pPr>
      <a:lvl2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2pPr>
      <a:lvl3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3pPr>
      <a:lvl4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4pPr>
      <a:lvl5pPr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5pPr>
      <a:lvl6pPr marL="4572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6pPr>
      <a:lvl7pPr marL="9144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7pPr>
      <a:lvl8pPr marL="13716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8pPr>
      <a:lvl9pPr marL="1828800" algn="ctr" rtl="0" eaLnBrk="1" fontAlgn="base" hangingPunct="1">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145415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2914650"/>
            <a:ext cx="78867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4722161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2pPr>
      <a:lvl3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3pPr>
      <a:lvl4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4pPr>
      <a:lvl5pPr algn="l" rtl="0" eaLnBrk="0" fontAlgn="base" hangingPunct="0">
        <a:lnSpc>
          <a:spcPct val="90000"/>
        </a:lnSpc>
        <a:spcBef>
          <a:spcPct val="0"/>
        </a:spcBef>
        <a:spcAft>
          <a:spcPct val="0"/>
        </a:spcAft>
        <a:defRPr sz="4000">
          <a:solidFill>
            <a:schemeClr val="tx1"/>
          </a:solidFill>
          <a:latin typeface="Montserrat" panose="00000500000000000000" pitchFamily="50" charset="0"/>
        </a:defRPr>
      </a:lvl5pPr>
      <a:lvl6pPr marL="457200" algn="l" rtl="0" fontAlgn="base">
        <a:lnSpc>
          <a:spcPct val="90000"/>
        </a:lnSpc>
        <a:spcBef>
          <a:spcPct val="0"/>
        </a:spcBef>
        <a:spcAft>
          <a:spcPct val="0"/>
        </a:spcAft>
        <a:defRPr sz="4400">
          <a:solidFill>
            <a:schemeClr val="tx1"/>
          </a:solidFill>
          <a:latin typeface="Montserrat" panose="00000500000000000000" pitchFamily="50" charset="0"/>
        </a:defRPr>
      </a:lvl6pPr>
      <a:lvl7pPr marL="914400" algn="l" rtl="0" fontAlgn="base">
        <a:lnSpc>
          <a:spcPct val="90000"/>
        </a:lnSpc>
        <a:spcBef>
          <a:spcPct val="0"/>
        </a:spcBef>
        <a:spcAft>
          <a:spcPct val="0"/>
        </a:spcAft>
        <a:defRPr sz="4400">
          <a:solidFill>
            <a:schemeClr val="tx1"/>
          </a:solidFill>
          <a:latin typeface="Montserrat" panose="00000500000000000000" pitchFamily="50" charset="0"/>
        </a:defRPr>
      </a:lvl7pPr>
      <a:lvl8pPr marL="1371600" algn="l" rtl="0" fontAlgn="base">
        <a:lnSpc>
          <a:spcPct val="90000"/>
        </a:lnSpc>
        <a:spcBef>
          <a:spcPct val="0"/>
        </a:spcBef>
        <a:spcAft>
          <a:spcPct val="0"/>
        </a:spcAft>
        <a:defRPr sz="4400">
          <a:solidFill>
            <a:schemeClr val="tx1"/>
          </a:solidFill>
          <a:latin typeface="Montserrat" panose="00000500000000000000" pitchFamily="50" charset="0"/>
        </a:defRPr>
      </a:lvl8pPr>
      <a:lvl9pPr marL="1828800" algn="l" rtl="0" fontAlgn="base">
        <a:lnSpc>
          <a:spcPct val="90000"/>
        </a:lnSpc>
        <a:spcBef>
          <a:spcPct val="0"/>
        </a:spcBef>
        <a:spcAft>
          <a:spcPct val="0"/>
        </a:spcAft>
        <a:defRPr sz="4400">
          <a:solidFill>
            <a:schemeClr val="tx1"/>
          </a:solidFill>
          <a:latin typeface="Montserrat" panose="00000500000000000000"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A9CE"/>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A9CE"/>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A9CE"/>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A9CE"/>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00A9C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621894"/>
      </p:ext>
    </p:extLst>
  </p:cSld>
  <p:clrMap bg1="lt1" tx1="dk1" bg2="lt2" tx2="dk2" accent1="accent1" accent2="accent2" accent3="accent3" accent4="accent4" accent5="accent5" accent6="accent6" hlink="hlink" folHlink="folHlink"/>
  <p:sldLayoutIdLst>
    <p:sldLayoutId id="214748369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ountertools.org/training-technical-assistance"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samhsa.gov/capt/applying-strategic-prevention-framework" TargetMode="External"/><Relationship Id="rId4" Type="http://schemas.openxmlformats.org/officeDocument/2006/relationships/hyperlink" Target="https://mapping.countertools.org/southcarolin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aodas.sc.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54505"/>
            <a:ext cx="6858000" cy="1345168"/>
          </a:xfrm>
        </p:spPr>
        <p:txBody>
          <a:bodyPr>
            <a:normAutofit/>
          </a:bodyPr>
          <a:lstStyle/>
          <a:p>
            <a:r>
              <a:rPr lang="en-US" sz="4000" b="1" dirty="0" smtClean="0">
                <a:solidFill>
                  <a:schemeClr val="accent1">
                    <a:lumMod val="75000"/>
                  </a:schemeClr>
                </a:solidFill>
              </a:rPr>
              <a:t>Point-of-Sale (POS) Efforts in South Carolina</a:t>
            </a:r>
            <a:endParaRPr lang="en-US" sz="4000" b="1" dirty="0">
              <a:solidFill>
                <a:schemeClr val="accent1">
                  <a:lumMod val="75000"/>
                </a:schemeClr>
              </a:solidFill>
            </a:endParaRPr>
          </a:p>
        </p:txBody>
      </p:sp>
      <p:sp>
        <p:nvSpPr>
          <p:cNvPr id="3" name="Subtitle 2"/>
          <p:cNvSpPr>
            <a:spLocks noGrp="1"/>
          </p:cNvSpPr>
          <p:nvPr>
            <p:ph type="subTitle" idx="1"/>
          </p:nvPr>
        </p:nvSpPr>
        <p:spPr>
          <a:xfrm>
            <a:off x="1239584" y="4756040"/>
            <a:ext cx="6858000" cy="636032"/>
          </a:xfrm>
        </p:spPr>
        <p:txBody>
          <a:bodyPr>
            <a:normAutofit fontScale="77500" lnSpcReduction="20000"/>
          </a:bodyPr>
          <a:lstStyle/>
          <a:p>
            <a:r>
              <a:rPr lang="en-US" b="1" dirty="0" smtClean="0">
                <a:solidFill>
                  <a:srgbClr val="0070C0"/>
                </a:solidFill>
              </a:rPr>
              <a:t>Reston Hartsell, MS-MPH</a:t>
            </a:r>
          </a:p>
          <a:p>
            <a:r>
              <a:rPr lang="en-US" b="1" dirty="0" err="1" smtClean="0">
                <a:solidFill>
                  <a:srgbClr val="0070C0"/>
                </a:solidFill>
              </a:rPr>
              <a:t>Synar</a:t>
            </a:r>
            <a:r>
              <a:rPr lang="en-US" b="1" dirty="0" smtClean="0">
                <a:solidFill>
                  <a:srgbClr val="0070C0"/>
                </a:solidFill>
              </a:rPr>
              <a:t>/Tobacco Prevention Coordinator </a:t>
            </a:r>
          </a:p>
        </p:txBody>
      </p:sp>
      <p:pic>
        <p:nvPicPr>
          <p:cNvPr id="1026" name="Picture 2" descr="http://www.daodas.sc.gov/wp-content/themes/daodas/assets/images/logos/logo-dao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330" y="1052032"/>
            <a:ext cx="3795382" cy="116492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888003" y="2537845"/>
            <a:ext cx="7561162" cy="47601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rgbClr val="0070C0"/>
                </a:solidFill>
              </a:rPr>
              <a:t>South Carolina Department of Alcohol and Other Drug Abuse Services</a:t>
            </a:r>
          </a:p>
        </p:txBody>
      </p:sp>
      <p:cxnSp>
        <p:nvCxnSpPr>
          <p:cNvPr id="6" name="Straight Connector 5"/>
          <p:cNvCxnSpPr/>
          <p:nvPr/>
        </p:nvCxnSpPr>
        <p:spPr>
          <a:xfrm>
            <a:off x="525209" y="3077948"/>
            <a:ext cx="828675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3789" y="4627856"/>
            <a:ext cx="828675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28" name="Picture 4" descr="https://mlsvc01-prod.s3.amazonaws.com/a37ed707001/09b2c1d5-e40c-4569-a29f-79f42e4f6e2d.png?ver=1507899788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5338" y="5595134"/>
            <a:ext cx="1623651" cy="9088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95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York’s POS Effort</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28650" y="1517749"/>
            <a:ext cx="8012430" cy="4659214"/>
          </a:xfrm>
        </p:spPr>
        <p:txBody>
          <a:bodyPr>
            <a:normAutofit/>
          </a:bodyPr>
          <a:lstStyle/>
          <a:p>
            <a:r>
              <a:rPr lang="en-US" sz="2400" dirty="0" smtClean="0">
                <a:solidFill>
                  <a:srgbClr val="002060"/>
                </a:solidFill>
              </a:rPr>
              <a:t>“</a:t>
            </a:r>
            <a:r>
              <a:rPr lang="en-US" sz="2000" dirty="0">
                <a:solidFill>
                  <a:srgbClr val="002060"/>
                </a:solidFill>
              </a:rPr>
              <a:t>How do we get there from where we are? We need to work with decision makers and we realize that grandfathering existing retailers in under any new ordinances will be required.  Thus, it may take a few years to see the real impact of new POS policy that we are going </a:t>
            </a:r>
            <a:r>
              <a:rPr lang="en-US" sz="2000" dirty="0" smtClean="0">
                <a:solidFill>
                  <a:srgbClr val="002060"/>
                </a:solidFill>
              </a:rPr>
              <a:t>after.</a:t>
            </a:r>
            <a:r>
              <a:rPr lang="en-US" sz="2000" dirty="0" smtClean="0">
                <a:solidFill>
                  <a:srgbClr val="002060"/>
                </a:solidFill>
              </a:rPr>
              <a:t>” </a:t>
            </a:r>
            <a:r>
              <a:rPr lang="en-US" sz="2000" dirty="0" smtClean="0">
                <a:solidFill>
                  <a:srgbClr val="002060"/>
                </a:solidFill>
              </a:rPr>
              <a:t>– Dave Keely</a:t>
            </a:r>
            <a:endParaRPr lang="en-US" sz="2400"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530" y="2924175"/>
            <a:ext cx="4784549" cy="3480507"/>
          </a:xfrm>
          <a:prstGeom prst="rect">
            <a:avLst/>
          </a:prstGeom>
          <a:ln>
            <a:solidFill>
              <a:srgbClr val="00206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17105">
            <a:off x="544054" y="3346698"/>
            <a:ext cx="6031909" cy="2082046"/>
          </a:xfrm>
          <a:prstGeom prst="rect">
            <a:avLst/>
          </a:prstGeom>
          <a:ln>
            <a:solidFill>
              <a:srgbClr val="002060"/>
            </a:solidFill>
          </a:ln>
        </p:spPr>
      </p:pic>
      <p:sp>
        <p:nvSpPr>
          <p:cNvPr id="9" name="Rectangle 8"/>
          <p:cNvSpPr/>
          <p:nvPr/>
        </p:nvSpPr>
        <p:spPr>
          <a:xfrm>
            <a:off x="5266944" y="6418363"/>
            <a:ext cx="4572000" cy="276999"/>
          </a:xfrm>
          <a:prstGeom prst="rect">
            <a:avLst/>
          </a:prstGeom>
        </p:spPr>
        <p:txBody>
          <a:bodyPr>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(D. Keely, personal communication, January 18, 2018)</a:t>
            </a:r>
            <a:endParaRPr lang="en-US" sz="1200" dirty="0"/>
          </a:p>
        </p:txBody>
      </p:sp>
      <p:sp>
        <p:nvSpPr>
          <p:cNvPr id="10" name="Rectangle 9"/>
          <p:cNvSpPr/>
          <p:nvPr/>
        </p:nvSpPr>
        <p:spPr>
          <a:xfrm rot="20889930">
            <a:off x="855736" y="5739184"/>
            <a:ext cx="2773708" cy="276999"/>
          </a:xfrm>
          <a:prstGeom prst="rect">
            <a:avLst/>
          </a:prstGeom>
        </p:spPr>
        <p:txBody>
          <a:bodyPr wrap="none">
            <a:spAutoFit/>
          </a:bodyPr>
          <a:lstStyle/>
          <a:p>
            <a:r>
              <a:rPr lang="en-US" sz="1200" dirty="0" smtClean="0"/>
              <a:t>(Counter Tools, Inc., “Get </a:t>
            </a:r>
            <a:r>
              <a:rPr lang="en-US" sz="1200" dirty="0"/>
              <a:t>a </a:t>
            </a:r>
            <a:r>
              <a:rPr lang="en-US" sz="1200" dirty="0" smtClean="0"/>
              <a:t>report”, 2018)</a:t>
            </a:r>
            <a:endParaRPr lang="en-US" sz="1200" dirty="0"/>
          </a:p>
        </p:txBody>
      </p:sp>
    </p:spTree>
    <p:extLst>
      <p:ext uri="{BB962C8B-B14F-4D97-AF65-F5344CB8AC3E}">
        <p14:creationId xmlns:p14="http://schemas.microsoft.com/office/powerpoint/2010/main" val="3567806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650950"/>
          </a:xfrm>
        </p:spPr>
        <p:txBody>
          <a:bodyPr>
            <a:noAutofit/>
          </a:bodyPr>
          <a:lstStyle/>
          <a:p>
            <a:r>
              <a:rPr lang="en-US" sz="3000" b="1" dirty="0" smtClean="0">
                <a:solidFill>
                  <a:srgbClr val="0070C0"/>
                </a:solidFill>
              </a:rPr>
              <a:t>DAODAS’s Goal – To reduce tobacco use among 			          youth in South Carolina</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p:txBody>
          <a:bodyPr>
            <a:normAutofit/>
          </a:bodyPr>
          <a:lstStyle/>
          <a:p>
            <a:r>
              <a:rPr lang="en-US" dirty="0" smtClean="0">
                <a:solidFill>
                  <a:schemeClr val="accent1">
                    <a:lumMod val="50000"/>
                  </a:schemeClr>
                </a:solidFill>
              </a:rPr>
              <a:t>“Federal law requires states to implement tobacco policies that seek to reduce access to tobacco and tobacco products.” </a:t>
            </a:r>
            <a:r>
              <a:rPr lang="en-US" sz="1200" dirty="0" smtClean="0">
                <a:solidFill>
                  <a:srgbClr val="002060"/>
                </a:solidFill>
              </a:rPr>
              <a:t>(</a:t>
            </a:r>
            <a:r>
              <a:rPr lang="en-US" sz="1200" dirty="0">
                <a:solidFill>
                  <a:srgbClr val="002060"/>
                </a:solidFill>
              </a:rPr>
              <a:t>Department of Alcohol and Other Drug Abuse </a:t>
            </a:r>
            <a:r>
              <a:rPr lang="en-US" sz="1200" dirty="0" smtClean="0">
                <a:solidFill>
                  <a:srgbClr val="002060"/>
                </a:solidFill>
              </a:rPr>
              <a:t>Services, 2017)</a:t>
            </a:r>
            <a:endParaRPr lang="en-US" dirty="0" smtClean="0">
              <a:solidFill>
                <a:srgbClr val="002060"/>
              </a:solidFill>
            </a:endParaRPr>
          </a:p>
          <a:p>
            <a:r>
              <a:rPr lang="en-US" dirty="0" smtClean="0">
                <a:solidFill>
                  <a:schemeClr val="accent1">
                    <a:lumMod val="50000"/>
                  </a:schemeClr>
                </a:solidFill>
              </a:rPr>
              <a:t>Gathering POS data helps tobacco-free advocates inform and push for better and more comprehensive tobacco prevention and control policies. </a:t>
            </a:r>
          </a:p>
          <a:p>
            <a:r>
              <a:rPr lang="en-US" dirty="0" smtClean="0">
                <a:solidFill>
                  <a:schemeClr val="accent1">
                    <a:lumMod val="50000"/>
                  </a:schemeClr>
                </a:solidFill>
              </a:rPr>
              <a:t>Utilizing data from the Counter Tools Project also enhances DAODAS’s tobacco outcome plan for South Carolina.</a:t>
            </a:r>
            <a:endParaRPr lang="en-US" dirty="0">
              <a:solidFill>
                <a:schemeClr val="accent1">
                  <a:lumMod val="50000"/>
                </a:schemeClr>
              </a:solidFill>
            </a:endParaRPr>
          </a:p>
        </p:txBody>
      </p:sp>
    </p:spTree>
    <p:extLst>
      <p:ext uri="{BB962C8B-B14F-4D97-AF65-F5344CB8AC3E}">
        <p14:creationId xmlns:p14="http://schemas.microsoft.com/office/powerpoint/2010/main" val="20864646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650950"/>
          </a:xfrm>
        </p:spPr>
        <p:txBody>
          <a:bodyPr>
            <a:noAutofit/>
          </a:bodyPr>
          <a:lstStyle/>
          <a:p>
            <a:r>
              <a:rPr lang="en-US" sz="3000" b="1" dirty="0" smtClean="0">
                <a:solidFill>
                  <a:srgbClr val="0070C0"/>
                </a:solidFill>
              </a:rPr>
              <a:t>DAODAS’s Vision – Applying the Strategic					 Prevention Framework (SPF)</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466604" y="1771288"/>
            <a:ext cx="7886700" cy="2289711"/>
          </a:xfrm>
        </p:spPr>
        <p:txBody>
          <a:bodyPr/>
          <a:lstStyle/>
          <a:p>
            <a:r>
              <a:rPr lang="en-US" dirty="0" smtClean="0">
                <a:solidFill>
                  <a:schemeClr val="accent1">
                    <a:lumMod val="50000"/>
                  </a:schemeClr>
                </a:solidFill>
              </a:rPr>
              <a:t>Conducting POS assessments gives local- and state- practitioners the ability to identify the tobacco prevention and control problems that are present in communities</a:t>
            </a:r>
          </a:p>
          <a:p>
            <a:endParaRPr lang="en-US" dirty="0" smtClean="0">
              <a:solidFill>
                <a:schemeClr val="accent1">
                  <a:lumMod val="50000"/>
                </a:schemeClr>
              </a:solidFill>
            </a:endParaRPr>
          </a:p>
        </p:txBody>
      </p:sp>
      <p:pic>
        <p:nvPicPr>
          <p:cNvPr id="2050" name="Picture 2" descr="https://www.samhsa.gov/capt/sites/default/files/images/spf-diagram-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5099" y="4138434"/>
            <a:ext cx="2459740" cy="2444982"/>
          </a:xfrm>
          <a:prstGeom prst="rect">
            <a:avLst/>
          </a:prstGeom>
          <a:noFill/>
          <a:extLst>
            <a:ext uri="{909E8E84-426E-40DD-AFC4-6F175D3DCCD1}">
              <a14:hiddenFill xmlns:a14="http://schemas.microsoft.com/office/drawing/2010/main">
                <a:solidFill>
                  <a:srgbClr val="FFFFFF"/>
                </a:solidFill>
              </a14:hiddenFill>
            </a:ext>
          </a:extLst>
        </p:spPr>
      </p:pic>
      <p:sp>
        <p:nvSpPr>
          <p:cNvPr id="3" name="Up Arrow 2"/>
          <p:cNvSpPr/>
          <p:nvPr/>
        </p:nvSpPr>
        <p:spPr>
          <a:xfrm>
            <a:off x="4184805" y="3016640"/>
            <a:ext cx="250604" cy="1274973"/>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5"/>
          <p:cNvSpPr txBox="1">
            <a:spLocks/>
          </p:cNvSpPr>
          <p:nvPr/>
        </p:nvSpPr>
        <p:spPr>
          <a:xfrm>
            <a:off x="466604" y="1819103"/>
            <a:ext cx="7886700" cy="23950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1">
                    <a:lumMod val="50000"/>
                  </a:schemeClr>
                </a:solidFill>
              </a:rPr>
              <a:t>Once the local- and state-level practitioners prioritize their POS issue, they need to determine which community coalitions, organizations, faith-based groups, youth leadership teams, key stakeholders, etc. need to be included in the desired intervention. </a:t>
            </a:r>
          </a:p>
        </p:txBody>
      </p:sp>
      <p:sp>
        <p:nvSpPr>
          <p:cNvPr id="9" name="Up Arrow 8"/>
          <p:cNvSpPr/>
          <p:nvPr/>
        </p:nvSpPr>
        <p:spPr>
          <a:xfrm>
            <a:off x="4953740" y="3634602"/>
            <a:ext cx="230819" cy="144882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Content Placeholder 5"/>
          <p:cNvSpPr txBox="1">
            <a:spLocks/>
          </p:cNvSpPr>
          <p:nvPr/>
        </p:nvSpPr>
        <p:spPr>
          <a:xfrm>
            <a:off x="466604" y="1769197"/>
            <a:ext cx="7886700" cy="2077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1">
                    <a:lumMod val="50000"/>
                  </a:schemeClr>
                </a:solidFill>
              </a:rPr>
              <a:t>With the desired planning team in place, the local- and state-level practitioners can then plan the most appropriate culturally competent and sustainable POS intervention.</a:t>
            </a:r>
          </a:p>
        </p:txBody>
      </p:sp>
      <p:sp>
        <p:nvSpPr>
          <p:cNvPr id="10" name="Up Arrow 9"/>
          <p:cNvSpPr/>
          <p:nvPr/>
        </p:nvSpPr>
        <p:spPr>
          <a:xfrm>
            <a:off x="4722920" y="3346882"/>
            <a:ext cx="297654" cy="2649133"/>
          </a:xfrm>
          <a:prstGeom prst="upArrow">
            <a:avLst/>
          </a:prstGeom>
          <a:solidFill>
            <a:srgbClr val="9E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p:cNvSpPr txBox="1">
            <a:spLocks/>
          </p:cNvSpPr>
          <p:nvPr/>
        </p:nvSpPr>
        <p:spPr>
          <a:xfrm>
            <a:off x="466604" y="1808657"/>
            <a:ext cx="7886700" cy="18853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1">
                    <a:lumMod val="50000"/>
                  </a:schemeClr>
                </a:solidFill>
              </a:rPr>
              <a:t>Next, practitioners can put their POS plan and intervention into place. While the plan and intervention are ongoing, the implementers can actively conduct a formative evaluation of the POS plan/program. </a:t>
            </a:r>
          </a:p>
        </p:txBody>
      </p:sp>
      <p:sp>
        <p:nvSpPr>
          <p:cNvPr id="12" name="Up Arrow 11"/>
          <p:cNvSpPr/>
          <p:nvPr/>
        </p:nvSpPr>
        <p:spPr>
          <a:xfrm>
            <a:off x="3755254" y="3346882"/>
            <a:ext cx="230820" cy="2503502"/>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Content Placeholder 5"/>
          <p:cNvSpPr txBox="1">
            <a:spLocks/>
          </p:cNvSpPr>
          <p:nvPr/>
        </p:nvSpPr>
        <p:spPr>
          <a:xfrm>
            <a:off x="466604" y="1765725"/>
            <a:ext cx="7886700" cy="1952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accent1">
                    <a:lumMod val="50000"/>
                  </a:schemeClr>
                </a:solidFill>
              </a:rPr>
              <a:t>After the POS plan/program is complete, practitioners can conduct the summative evaluation to determine the effect the POS plan/program had in terms of its outcome.</a:t>
            </a:r>
            <a:endParaRPr lang="en-US" dirty="0">
              <a:solidFill>
                <a:schemeClr val="accent1">
                  <a:lumMod val="50000"/>
                </a:schemeClr>
              </a:solidFill>
            </a:endParaRPr>
          </a:p>
        </p:txBody>
      </p:sp>
      <p:sp>
        <p:nvSpPr>
          <p:cNvPr id="14" name="Up Arrow 13"/>
          <p:cNvSpPr/>
          <p:nvPr/>
        </p:nvSpPr>
        <p:spPr>
          <a:xfrm>
            <a:off x="3507061" y="3519578"/>
            <a:ext cx="248193" cy="1563852"/>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p:cNvSpPr/>
          <p:nvPr/>
        </p:nvSpPr>
        <p:spPr>
          <a:xfrm>
            <a:off x="5857334" y="6446679"/>
            <a:ext cx="4572000" cy="273473"/>
          </a:xfrm>
          <a:prstGeom prst="rect">
            <a:avLst/>
          </a:prstGeom>
        </p:spPr>
        <p:txBody>
          <a:bodyPr>
            <a:sp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(Substance Abuse and Mental…, December 1,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894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ppt_x"/>
                                          </p:val>
                                        </p:tav>
                                      </p:tavLst>
                                    </p:anim>
                                    <p:anim calcmode="lin" valueType="num">
                                      <p:cBhvr additive="base">
                                        <p:cTn id="27" dur="500"/>
                                        <p:tgtEl>
                                          <p:spTgt spid="3"/>
                                        </p:tgtEl>
                                        <p:attrNameLst>
                                          <p:attrName>ppt_y</p:attrName>
                                        </p:attrNameLst>
                                      </p:cBhvr>
                                      <p:tavLst>
                                        <p:tav tm="0">
                                          <p:val>
                                            <p:strVal val="ppt_y"/>
                                          </p:val>
                                        </p:tav>
                                        <p:tav tm="100000">
                                          <p:val>
                                            <p:strVal val="1+ppt_h/2"/>
                                          </p:val>
                                        </p:tav>
                                      </p:tavLst>
                                    </p:anim>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6">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9"/>
                                        </p:tgtEl>
                                        <p:attrNameLst>
                                          <p:attrName>ppt_x</p:attrName>
                                        </p:attrNameLst>
                                      </p:cBhvr>
                                      <p:tavLst>
                                        <p:tav tm="0">
                                          <p:val>
                                            <p:strVal val="ppt_x"/>
                                          </p:val>
                                        </p:tav>
                                        <p:tav tm="100000">
                                          <p:val>
                                            <p:strVal val="ppt_x"/>
                                          </p:val>
                                        </p:tav>
                                      </p:tavLst>
                                    </p:anim>
                                    <p:anim calcmode="lin" valueType="num">
                                      <p:cBhvr additive="base">
                                        <p:cTn id="53" dur="500"/>
                                        <p:tgtEl>
                                          <p:spTgt spid="9"/>
                                        </p:tgtEl>
                                        <p:attrNameLst>
                                          <p:attrName>ppt_y</p:attrName>
                                        </p:attrNameLst>
                                      </p:cBhvr>
                                      <p:tavLst>
                                        <p:tav tm="0">
                                          <p:val>
                                            <p:strVal val="ppt_y"/>
                                          </p:val>
                                        </p:tav>
                                        <p:tav tm="100000">
                                          <p:val>
                                            <p:strVal val="1+ppt_h/2"/>
                                          </p:val>
                                        </p:tav>
                                      </p:tavLst>
                                    </p:anim>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10"/>
                                        </p:tgtEl>
                                        <p:attrNameLst>
                                          <p:attrName>ppt_x</p:attrName>
                                        </p:attrNameLst>
                                      </p:cBhvr>
                                      <p:tavLst>
                                        <p:tav tm="0">
                                          <p:val>
                                            <p:strVal val="ppt_x"/>
                                          </p:val>
                                        </p:tav>
                                        <p:tav tm="100000">
                                          <p:val>
                                            <p:strVal val="ppt_x"/>
                                          </p:val>
                                        </p:tav>
                                      </p:tavLst>
                                    </p:anim>
                                    <p:anim calcmode="lin" valueType="num">
                                      <p:cBhvr additive="base">
                                        <p:cTn id="79" dur="500"/>
                                        <p:tgtEl>
                                          <p:spTgt spid="10"/>
                                        </p:tgtEl>
                                        <p:attrNameLst>
                                          <p:attrName>ppt_y</p:attrName>
                                        </p:attrNameLst>
                                      </p:cBhvr>
                                      <p:tavLst>
                                        <p:tav tm="0">
                                          <p:val>
                                            <p:strVal val="ppt_y"/>
                                          </p:val>
                                        </p:tav>
                                        <p:tav tm="100000">
                                          <p:val>
                                            <p:strVal val="1+ppt_h/2"/>
                                          </p:val>
                                        </p:tav>
                                      </p:tavLst>
                                    </p:anim>
                                    <p:set>
                                      <p:cBhvr>
                                        <p:cTn id="80" dur="1" fill="hold">
                                          <p:stCondLst>
                                            <p:cond delay="499"/>
                                          </p:stCondLst>
                                        </p:cTn>
                                        <p:tgtEl>
                                          <p:spTgt spid="1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3"/>
                                        </p:tgtEl>
                                        <p:attrNameLst>
                                          <p:attrName>ppt_x</p:attrName>
                                        </p:attrNameLst>
                                      </p:cBhvr>
                                      <p:tavLst>
                                        <p:tav tm="0">
                                          <p:val>
                                            <p:strVal val="ppt_x"/>
                                          </p:val>
                                        </p:tav>
                                        <p:tav tm="100000">
                                          <p:val>
                                            <p:strVal val="ppt_x"/>
                                          </p:val>
                                        </p:tav>
                                      </p:tavLst>
                                    </p:anim>
                                    <p:anim calcmode="lin" valueType="num">
                                      <p:cBhvr additive="base">
                                        <p:cTn id="85" dur="500"/>
                                        <p:tgtEl>
                                          <p:spTgt spid="13"/>
                                        </p:tgtEl>
                                        <p:attrNameLst>
                                          <p:attrName>ppt_y</p:attrName>
                                        </p:attrNameLst>
                                      </p:cBhvr>
                                      <p:tavLst>
                                        <p:tav tm="0">
                                          <p:val>
                                            <p:strVal val="ppt_y"/>
                                          </p:val>
                                        </p:tav>
                                        <p:tav tm="100000">
                                          <p:val>
                                            <p:strVal val="1+ppt_h/2"/>
                                          </p:val>
                                        </p:tav>
                                      </p:tavLst>
                                    </p:anim>
                                    <p:set>
                                      <p:cBhvr>
                                        <p:cTn id="86" dur="1" fill="hold">
                                          <p:stCondLst>
                                            <p:cond delay="499"/>
                                          </p:stCondLst>
                                        </p:cTn>
                                        <p:tgtEl>
                                          <p:spTgt spid="1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1000"/>
                                        <p:tgtEl>
                                          <p:spTgt spid="12"/>
                                        </p:tgtEl>
                                      </p:cBhvr>
                                    </p:animEffect>
                                    <p:anim calcmode="lin" valueType="num">
                                      <p:cBhvr>
                                        <p:cTn id="99" dur="1000" fill="hold"/>
                                        <p:tgtEl>
                                          <p:spTgt spid="12"/>
                                        </p:tgtEl>
                                        <p:attrNameLst>
                                          <p:attrName>ppt_x</p:attrName>
                                        </p:attrNameLst>
                                      </p:cBhvr>
                                      <p:tavLst>
                                        <p:tav tm="0">
                                          <p:val>
                                            <p:strVal val="#ppt_x"/>
                                          </p:val>
                                        </p:tav>
                                        <p:tav tm="100000">
                                          <p:val>
                                            <p:strVal val="#ppt_x"/>
                                          </p:val>
                                        </p:tav>
                                      </p:tavLst>
                                    </p:anim>
                                    <p:anim calcmode="lin" valueType="num">
                                      <p:cBhvr>
                                        <p:cTn id="10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grpId="1" nodeType="clickEffect">
                                  <p:stCondLst>
                                    <p:cond delay="0"/>
                                  </p:stCondLst>
                                  <p:childTnLst>
                                    <p:anim calcmode="lin" valueType="num">
                                      <p:cBhvr additive="base">
                                        <p:cTn id="104" dur="500"/>
                                        <p:tgtEl>
                                          <p:spTgt spid="12"/>
                                        </p:tgtEl>
                                        <p:attrNameLst>
                                          <p:attrName>ppt_x</p:attrName>
                                        </p:attrNameLst>
                                      </p:cBhvr>
                                      <p:tavLst>
                                        <p:tav tm="0">
                                          <p:val>
                                            <p:strVal val="ppt_x"/>
                                          </p:val>
                                        </p:tav>
                                        <p:tav tm="100000">
                                          <p:val>
                                            <p:strVal val="ppt_x"/>
                                          </p:val>
                                        </p:tav>
                                      </p:tavLst>
                                    </p:anim>
                                    <p:anim calcmode="lin" valueType="num">
                                      <p:cBhvr additive="base">
                                        <p:cTn id="105" dur="500"/>
                                        <p:tgtEl>
                                          <p:spTgt spid="12"/>
                                        </p:tgtEl>
                                        <p:attrNameLst>
                                          <p:attrName>ppt_y</p:attrName>
                                        </p:attrNameLst>
                                      </p:cBhvr>
                                      <p:tavLst>
                                        <p:tav tm="0">
                                          <p:val>
                                            <p:strVal val="ppt_y"/>
                                          </p:val>
                                        </p:tav>
                                        <p:tav tm="100000">
                                          <p:val>
                                            <p:strVal val="1+ppt_h/2"/>
                                          </p:val>
                                        </p:tav>
                                      </p:tavLst>
                                    </p:anim>
                                    <p:set>
                                      <p:cBhvr>
                                        <p:cTn id="106" dur="1" fill="hold">
                                          <p:stCondLst>
                                            <p:cond delay="499"/>
                                          </p:stCondLst>
                                        </p:cTn>
                                        <p:tgtEl>
                                          <p:spTgt spid="1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15"/>
                                        </p:tgtEl>
                                        <p:attrNameLst>
                                          <p:attrName>ppt_x</p:attrName>
                                        </p:attrNameLst>
                                      </p:cBhvr>
                                      <p:tavLst>
                                        <p:tav tm="0">
                                          <p:val>
                                            <p:strVal val="ppt_x"/>
                                          </p:val>
                                        </p:tav>
                                        <p:tav tm="100000">
                                          <p:val>
                                            <p:strVal val="ppt_x"/>
                                          </p:val>
                                        </p:tav>
                                      </p:tavLst>
                                    </p:anim>
                                    <p:anim calcmode="lin" valueType="num">
                                      <p:cBhvr additive="base">
                                        <p:cTn id="111" dur="500"/>
                                        <p:tgtEl>
                                          <p:spTgt spid="15"/>
                                        </p:tgtEl>
                                        <p:attrNameLst>
                                          <p:attrName>ppt_y</p:attrName>
                                        </p:attrNameLst>
                                      </p:cBhvr>
                                      <p:tavLst>
                                        <p:tav tm="0">
                                          <p:val>
                                            <p:strVal val="ppt_y"/>
                                          </p:val>
                                        </p:tav>
                                        <p:tav tm="100000">
                                          <p:val>
                                            <p:strVal val="1+ppt_h/2"/>
                                          </p:val>
                                        </p:tav>
                                      </p:tavLst>
                                    </p:anim>
                                    <p:set>
                                      <p:cBhvr>
                                        <p:cTn id="112" dur="1" fill="hold">
                                          <p:stCondLst>
                                            <p:cond delay="499"/>
                                          </p:stCondLst>
                                        </p:cTn>
                                        <p:tgtEl>
                                          <p:spTgt spid="1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1000"/>
                                        <p:tgtEl>
                                          <p:spTgt spid="17"/>
                                        </p:tgtEl>
                                      </p:cBhvr>
                                    </p:animEffect>
                                    <p:anim calcmode="lin" valueType="num">
                                      <p:cBhvr>
                                        <p:cTn id="118" dur="1000" fill="hold"/>
                                        <p:tgtEl>
                                          <p:spTgt spid="17"/>
                                        </p:tgtEl>
                                        <p:attrNameLst>
                                          <p:attrName>ppt_x</p:attrName>
                                        </p:attrNameLst>
                                      </p:cBhvr>
                                      <p:tavLst>
                                        <p:tav tm="0">
                                          <p:val>
                                            <p:strVal val="#ppt_x"/>
                                          </p:val>
                                        </p:tav>
                                        <p:tav tm="100000">
                                          <p:val>
                                            <p:strVal val="#ppt_x"/>
                                          </p:val>
                                        </p:tav>
                                      </p:tavLst>
                                    </p:anim>
                                    <p:anim calcmode="lin" valueType="num">
                                      <p:cBhvr>
                                        <p:cTn id="1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1000"/>
                                        <p:tgtEl>
                                          <p:spTgt spid="14"/>
                                        </p:tgtEl>
                                      </p:cBhvr>
                                    </p:animEffect>
                                    <p:anim calcmode="lin" valueType="num">
                                      <p:cBhvr>
                                        <p:cTn id="125" dur="1000" fill="hold"/>
                                        <p:tgtEl>
                                          <p:spTgt spid="14"/>
                                        </p:tgtEl>
                                        <p:attrNameLst>
                                          <p:attrName>ppt_x</p:attrName>
                                        </p:attrNameLst>
                                      </p:cBhvr>
                                      <p:tavLst>
                                        <p:tav tm="0">
                                          <p:val>
                                            <p:strVal val="#ppt_x"/>
                                          </p:val>
                                        </p:tav>
                                        <p:tav tm="100000">
                                          <p:val>
                                            <p:strVal val="#ppt_x"/>
                                          </p:val>
                                        </p:tav>
                                      </p:tavLst>
                                    </p:anim>
                                    <p:anim calcmode="lin" valueType="num">
                                      <p:cBhvr>
                                        <p:cTn id="1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1" nodeType="clickEffect">
                                  <p:stCondLst>
                                    <p:cond delay="0"/>
                                  </p:stCondLst>
                                  <p:childTnLst>
                                    <p:anim calcmode="lin" valueType="num">
                                      <p:cBhvr additive="base">
                                        <p:cTn id="130" dur="500"/>
                                        <p:tgtEl>
                                          <p:spTgt spid="14"/>
                                        </p:tgtEl>
                                        <p:attrNameLst>
                                          <p:attrName>ppt_x</p:attrName>
                                        </p:attrNameLst>
                                      </p:cBhvr>
                                      <p:tavLst>
                                        <p:tav tm="0">
                                          <p:val>
                                            <p:strVal val="ppt_x"/>
                                          </p:val>
                                        </p:tav>
                                        <p:tav tm="100000">
                                          <p:val>
                                            <p:strVal val="ppt_x"/>
                                          </p:val>
                                        </p:tav>
                                      </p:tavLst>
                                    </p:anim>
                                    <p:anim calcmode="lin" valueType="num">
                                      <p:cBhvr additive="base">
                                        <p:cTn id="131" dur="500"/>
                                        <p:tgtEl>
                                          <p:spTgt spid="14"/>
                                        </p:tgtEl>
                                        <p:attrNameLst>
                                          <p:attrName>ppt_y</p:attrName>
                                        </p:attrNameLst>
                                      </p:cBhvr>
                                      <p:tavLst>
                                        <p:tav tm="0">
                                          <p:val>
                                            <p:strVal val="ppt_y"/>
                                          </p:val>
                                        </p:tav>
                                        <p:tav tm="100000">
                                          <p:val>
                                            <p:strVal val="1+ppt_h/2"/>
                                          </p:val>
                                        </p:tav>
                                      </p:tavLst>
                                    </p:anim>
                                    <p:set>
                                      <p:cBhvr>
                                        <p:cTn id="132" dur="1" fill="hold">
                                          <p:stCondLst>
                                            <p:cond delay="499"/>
                                          </p:stCondLst>
                                        </p:cTn>
                                        <p:tgtEl>
                                          <p:spTgt spid="1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 presetClass="exit" presetSubtype="4" fill="hold" grpId="1" nodeType="clickEffect">
                                  <p:stCondLst>
                                    <p:cond delay="0"/>
                                  </p:stCondLst>
                                  <p:childTnLst>
                                    <p:anim calcmode="lin" valueType="num">
                                      <p:cBhvr additive="base">
                                        <p:cTn id="136" dur="500"/>
                                        <p:tgtEl>
                                          <p:spTgt spid="17"/>
                                        </p:tgtEl>
                                        <p:attrNameLst>
                                          <p:attrName>ppt_x</p:attrName>
                                        </p:attrNameLst>
                                      </p:cBhvr>
                                      <p:tavLst>
                                        <p:tav tm="0">
                                          <p:val>
                                            <p:strVal val="ppt_x"/>
                                          </p:val>
                                        </p:tav>
                                        <p:tav tm="100000">
                                          <p:val>
                                            <p:strVal val="ppt_x"/>
                                          </p:val>
                                        </p:tav>
                                      </p:tavLst>
                                    </p:anim>
                                    <p:anim calcmode="lin" valueType="num">
                                      <p:cBhvr additive="base">
                                        <p:cTn id="137" dur="500"/>
                                        <p:tgtEl>
                                          <p:spTgt spid="17"/>
                                        </p:tgtEl>
                                        <p:attrNameLst>
                                          <p:attrName>ppt_y</p:attrName>
                                        </p:attrNameLst>
                                      </p:cBhvr>
                                      <p:tavLst>
                                        <p:tav tm="0">
                                          <p:val>
                                            <p:strVal val="ppt_y"/>
                                          </p:val>
                                        </p:tav>
                                        <p:tav tm="100000">
                                          <p:val>
                                            <p:strVal val="1+ppt_h/2"/>
                                          </p:val>
                                        </p:tav>
                                      </p:tavLst>
                                    </p:anim>
                                    <p:set>
                                      <p:cBhvr>
                                        <p:cTn id="13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P spid="3" grpId="0" animBg="1"/>
      <p:bldP spid="3" grpId="1" animBg="1"/>
      <p:bldP spid="11" grpId="0"/>
      <p:bldP spid="11" grpId="1"/>
      <p:bldP spid="9" grpId="0" animBg="1"/>
      <p:bldP spid="9" grpId="1" animBg="1"/>
      <p:bldP spid="13" grpId="0"/>
      <p:bldP spid="13" grpId="1"/>
      <p:bldP spid="10" grpId="0" animBg="1"/>
      <p:bldP spid="10" grpId="1" animBg="1"/>
      <p:bldP spid="15" grpId="0"/>
      <p:bldP spid="15" grpId="1"/>
      <p:bldP spid="12" grpId="0" animBg="1"/>
      <p:bldP spid="12" grpId="1" animBg="1"/>
      <p:bldP spid="17" grpId="0"/>
      <p:bldP spid="17" grpId="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References</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28650" y="1517749"/>
            <a:ext cx="7886700" cy="4659214"/>
          </a:xfrm>
        </p:spPr>
        <p:txBody>
          <a:bodyPr>
            <a:normAutofit/>
          </a:bodyPr>
          <a:lstStyle/>
          <a:p>
            <a:pPr>
              <a:lnSpc>
                <a:spcPct val="150000"/>
              </a:lnSpc>
            </a:pPr>
            <a:r>
              <a:rPr lang="en-US" sz="1300" dirty="0"/>
              <a:t>Counter Tools, Inc. (2017). Counter Tools: Training &amp; Technical Assistance. Retrieved from </a:t>
            </a:r>
            <a:r>
              <a:rPr lang="en-US" sz="1300" u="sng" dirty="0">
                <a:hlinkClick r:id="rId3"/>
              </a:rPr>
              <a:t>https://www.countertools.org/training-technical-assistance</a:t>
            </a:r>
            <a:endParaRPr lang="en-US" sz="1300" dirty="0"/>
          </a:p>
          <a:p>
            <a:pPr>
              <a:lnSpc>
                <a:spcPct val="150000"/>
              </a:lnSpc>
            </a:pPr>
            <a:r>
              <a:rPr lang="en-US" sz="1300" dirty="0"/>
              <a:t>(M. Mayfield, personal communication, January 16, 2018).</a:t>
            </a:r>
          </a:p>
          <a:p>
            <a:pPr>
              <a:lnSpc>
                <a:spcPct val="150000"/>
              </a:lnSpc>
            </a:pPr>
            <a:r>
              <a:rPr lang="en-US" sz="1300" dirty="0"/>
              <a:t>(R. Carr, personal communication, January 18, 2018).</a:t>
            </a:r>
          </a:p>
          <a:p>
            <a:pPr>
              <a:lnSpc>
                <a:spcPct val="150000"/>
              </a:lnSpc>
            </a:pPr>
            <a:r>
              <a:rPr lang="en-US" sz="1300" dirty="0"/>
              <a:t>(T. Taylor, personal communication, January 18, 2018).</a:t>
            </a:r>
          </a:p>
          <a:p>
            <a:pPr>
              <a:lnSpc>
                <a:spcPct val="150000"/>
              </a:lnSpc>
            </a:pPr>
            <a:r>
              <a:rPr lang="en-US" sz="1300" dirty="0"/>
              <a:t>(D. Keely, personal communication, January 18, 2018).</a:t>
            </a:r>
          </a:p>
          <a:p>
            <a:pPr>
              <a:lnSpc>
                <a:spcPct val="150000"/>
              </a:lnSpc>
            </a:pPr>
            <a:r>
              <a:rPr lang="en-US" sz="1300" dirty="0"/>
              <a:t>Counter Tools, Inc. (2018). Get a report. Retrieved from </a:t>
            </a:r>
            <a:r>
              <a:rPr lang="en-US" sz="1300" u="sng" dirty="0">
                <a:hlinkClick r:id="rId4"/>
              </a:rPr>
              <a:t>https://mapping.countertools.org/southcarolina/</a:t>
            </a:r>
            <a:r>
              <a:rPr lang="en-US" sz="1300" dirty="0"/>
              <a:t> </a:t>
            </a:r>
          </a:p>
          <a:p>
            <a:pPr>
              <a:lnSpc>
                <a:spcPct val="150000"/>
              </a:lnSpc>
            </a:pPr>
            <a:r>
              <a:rPr lang="en-US" sz="1300" dirty="0"/>
              <a:t>Department of Alcohol and Other Drug Abuse Services. (2017). </a:t>
            </a:r>
            <a:r>
              <a:rPr lang="en-US" sz="1300" i="1" dirty="0" err="1"/>
              <a:t>Daodas</a:t>
            </a:r>
            <a:r>
              <a:rPr lang="en-US" sz="1300" i="1" dirty="0"/>
              <a:t> block grant governing terms </a:t>
            </a:r>
            <a:r>
              <a:rPr lang="en-US" sz="1300" i="1" dirty="0" err="1"/>
              <a:t>fy</a:t>
            </a:r>
            <a:r>
              <a:rPr lang="en-US" sz="1300" i="1" dirty="0"/>
              <a:t> 2018</a:t>
            </a:r>
            <a:r>
              <a:rPr lang="en-US" sz="1300" dirty="0"/>
              <a:t>. Columbia, SC.  </a:t>
            </a:r>
          </a:p>
          <a:p>
            <a:pPr>
              <a:lnSpc>
                <a:spcPct val="150000"/>
              </a:lnSpc>
            </a:pPr>
            <a:r>
              <a:rPr lang="en-US" sz="1300" dirty="0"/>
              <a:t>Substance Abuse and Mental Health Services Administration. (December 1, 2017). </a:t>
            </a:r>
            <a:r>
              <a:rPr lang="en-US" sz="1300" i="1" dirty="0"/>
              <a:t>Applying the strategic prevention framework (</a:t>
            </a:r>
            <a:r>
              <a:rPr lang="en-US" sz="1300" i="1" dirty="0" err="1"/>
              <a:t>spf</a:t>
            </a:r>
            <a:r>
              <a:rPr lang="en-US" sz="1300" i="1" dirty="0"/>
              <a:t>)</a:t>
            </a:r>
            <a:r>
              <a:rPr lang="en-US" sz="1300" dirty="0"/>
              <a:t>. Retrieved from </a:t>
            </a:r>
            <a:r>
              <a:rPr lang="en-US" sz="1300" u="sng" dirty="0">
                <a:hlinkClick r:id="rId5"/>
              </a:rPr>
              <a:t>https://www.samhsa.gov/capt/applying-strategic-prevention-framework</a:t>
            </a:r>
            <a:r>
              <a:rPr lang="en-US" sz="1300" dirty="0"/>
              <a:t> </a:t>
            </a:r>
          </a:p>
          <a:p>
            <a:pPr>
              <a:lnSpc>
                <a:spcPct val="150000"/>
              </a:lnSpc>
            </a:pPr>
            <a:endParaRPr lang="en-US" dirty="0" smtClean="0">
              <a:solidFill>
                <a:schemeClr val="accent1">
                  <a:lumMod val="50000"/>
                </a:schemeClr>
              </a:solidFill>
            </a:endParaRPr>
          </a:p>
        </p:txBody>
      </p:sp>
    </p:spTree>
    <p:extLst>
      <p:ext uri="{BB962C8B-B14F-4D97-AF65-F5344CB8AC3E}">
        <p14:creationId xmlns:p14="http://schemas.microsoft.com/office/powerpoint/2010/main" val="338146589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82" y="1596215"/>
            <a:ext cx="7886700" cy="673656"/>
          </a:xfrm>
        </p:spPr>
        <p:txBody>
          <a:bodyPr>
            <a:noAutofit/>
          </a:bodyPr>
          <a:lstStyle/>
          <a:p>
            <a:pPr algn="ctr"/>
            <a:r>
              <a:rPr lang="en-US" sz="4800" b="1" dirty="0" smtClean="0">
                <a:solidFill>
                  <a:srgbClr val="71AF47"/>
                </a:solidFill>
              </a:rPr>
              <a:t>CONTACT US FOR MORE INFORMATION</a:t>
            </a:r>
            <a:endParaRPr lang="en-US" sz="4800" b="1" dirty="0">
              <a:solidFill>
                <a:srgbClr val="71AF47"/>
              </a:solidFill>
            </a:endParaRPr>
          </a:p>
        </p:txBody>
      </p:sp>
      <p:sp>
        <p:nvSpPr>
          <p:cNvPr id="3" name="Content Placeholder 2"/>
          <p:cNvSpPr>
            <a:spLocks noGrp="1"/>
          </p:cNvSpPr>
          <p:nvPr>
            <p:ph idx="1"/>
          </p:nvPr>
        </p:nvSpPr>
        <p:spPr>
          <a:xfrm>
            <a:off x="518382" y="3021452"/>
            <a:ext cx="7886700" cy="3236349"/>
          </a:xfrm>
        </p:spPr>
        <p:txBody>
          <a:bodyPr>
            <a:noAutofit/>
          </a:bodyPr>
          <a:lstStyle/>
          <a:p>
            <a:pPr marL="0" indent="0" algn="ctr" fontAlgn="t">
              <a:buNone/>
            </a:pPr>
            <a:r>
              <a:rPr lang="en-US" sz="1800" b="1" dirty="0">
                <a:solidFill>
                  <a:schemeClr val="accent5">
                    <a:lumMod val="75000"/>
                  </a:schemeClr>
                </a:solidFill>
              </a:rPr>
              <a:t>Physical Address:</a:t>
            </a:r>
          </a:p>
          <a:p>
            <a:pPr marL="0" indent="0" algn="ctr" fontAlgn="t">
              <a:buNone/>
            </a:pPr>
            <a:r>
              <a:rPr lang="en-US" sz="1800" dirty="0">
                <a:solidFill>
                  <a:srgbClr val="0070C0"/>
                </a:solidFill>
              </a:rPr>
              <a:t>1801 Main Street, 4th Floor</a:t>
            </a:r>
          </a:p>
          <a:p>
            <a:pPr marL="0" indent="0" algn="ctr" fontAlgn="t">
              <a:buNone/>
            </a:pPr>
            <a:r>
              <a:rPr lang="en-US" sz="1800" dirty="0">
                <a:solidFill>
                  <a:srgbClr val="0070C0"/>
                </a:solidFill>
              </a:rPr>
              <a:t>Columbia, SC 29201</a:t>
            </a:r>
          </a:p>
          <a:p>
            <a:pPr marL="0" indent="0" algn="ctr" fontAlgn="t">
              <a:buNone/>
            </a:pPr>
            <a:endParaRPr lang="en-US" sz="1800" b="1" dirty="0">
              <a:solidFill>
                <a:srgbClr val="0070C0"/>
              </a:solidFill>
            </a:endParaRPr>
          </a:p>
          <a:p>
            <a:pPr marL="0" indent="0" algn="ctr" fontAlgn="t">
              <a:buNone/>
            </a:pPr>
            <a:r>
              <a:rPr lang="en-US" sz="1800" b="1" dirty="0">
                <a:solidFill>
                  <a:schemeClr val="accent5">
                    <a:lumMod val="75000"/>
                  </a:schemeClr>
                </a:solidFill>
              </a:rPr>
              <a:t>Phone:</a:t>
            </a:r>
          </a:p>
          <a:p>
            <a:pPr marL="0" indent="0" algn="ctr" fontAlgn="t">
              <a:buNone/>
            </a:pPr>
            <a:r>
              <a:rPr lang="en-US" sz="1800" dirty="0">
                <a:solidFill>
                  <a:srgbClr val="0070C0"/>
                </a:solidFill>
              </a:rPr>
              <a:t>803.896.5555</a:t>
            </a:r>
          </a:p>
          <a:p>
            <a:pPr marL="0" indent="0" fontAlgn="t">
              <a:buNone/>
            </a:pPr>
            <a:endParaRPr lang="en-US" sz="1800" dirty="0">
              <a:solidFill>
                <a:srgbClr val="0070C0"/>
              </a:solidFill>
            </a:endParaRPr>
          </a:p>
          <a:p>
            <a:pPr marL="0" indent="0" algn="ctr" fontAlgn="t">
              <a:buNone/>
            </a:pPr>
            <a:r>
              <a:rPr lang="en-US" sz="1800" dirty="0">
                <a:solidFill>
                  <a:srgbClr val="0070C0"/>
                </a:solidFill>
                <a:hlinkClick r:id="rId2"/>
              </a:rPr>
              <a:t>www.daodas.sc.gov</a:t>
            </a:r>
            <a:r>
              <a:rPr lang="en-US" sz="1800" dirty="0">
                <a:solidFill>
                  <a:srgbClr val="0070C0"/>
                </a:solidFill>
              </a:rPr>
              <a:t> </a:t>
            </a:r>
          </a:p>
        </p:txBody>
      </p:sp>
      <p:sp>
        <p:nvSpPr>
          <p:cNvPr id="8"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9"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39090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5" y="1113109"/>
            <a:ext cx="7143750" cy="351877"/>
          </a:xfrm>
        </p:spPr>
        <p:txBody>
          <a:bodyPr>
            <a:noAutofit/>
          </a:bodyPr>
          <a:lstStyle/>
          <a:p>
            <a:r>
              <a:rPr lang="en-US" sz="3000" b="1" dirty="0" smtClean="0">
                <a:solidFill>
                  <a:srgbClr val="0070C0"/>
                </a:solidFill>
              </a:rPr>
              <a:t>Objectives</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6606" y="1981772"/>
            <a:ext cx="8499974" cy="37548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solidFill>
                  <a:srgbClr val="0070C0"/>
                </a:solidFill>
              </a:rPr>
              <a:t>Provide </a:t>
            </a:r>
            <a:r>
              <a:rPr lang="en-US" sz="2800" dirty="0">
                <a:solidFill>
                  <a:srgbClr val="0070C0"/>
                </a:solidFill>
              </a:rPr>
              <a:t>a</a:t>
            </a:r>
            <a:r>
              <a:rPr lang="en-US" sz="2800" dirty="0" smtClean="0">
                <a:solidFill>
                  <a:srgbClr val="0070C0"/>
                </a:solidFill>
              </a:rPr>
              <a:t> </a:t>
            </a:r>
            <a:r>
              <a:rPr lang="en-US" sz="2800" dirty="0">
                <a:solidFill>
                  <a:srgbClr val="0070C0"/>
                </a:solidFill>
              </a:rPr>
              <a:t>b</a:t>
            </a:r>
            <a:r>
              <a:rPr lang="en-US" sz="2800" dirty="0" smtClean="0">
                <a:solidFill>
                  <a:srgbClr val="0070C0"/>
                </a:solidFill>
              </a:rPr>
              <a:t>rief overview of the Counter Tools program </a:t>
            </a:r>
          </a:p>
          <a:p>
            <a:pPr marL="285750" indent="-285750">
              <a:lnSpc>
                <a:spcPct val="150000"/>
              </a:lnSpc>
              <a:buFont typeface="Arial" panose="020B0604020202020204" pitchFamily="34" charset="0"/>
              <a:buChar char="•"/>
            </a:pPr>
            <a:r>
              <a:rPr lang="en-US" sz="2800" dirty="0" smtClean="0">
                <a:solidFill>
                  <a:srgbClr val="0070C0"/>
                </a:solidFill>
              </a:rPr>
              <a:t>Discuss who is </a:t>
            </a:r>
            <a:r>
              <a:rPr lang="en-US" sz="2800" dirty="0">
                <a:solidFill>
                  <a:srgbClr val="0070C0"/>
                </a:solidFill>
              </a:rPr>
              <a:t>i</a:t>
            </a:r>
            <a:r>
              <a:rPr lang="en-US" sz="2800" dirty="0" smtClean="0">
                <a:solidFill>
                  <a:srgbClr val="0070C0"/>
                </a:solidFill>
              </a:rPr>
              <a:t>nvolved </a:t>
            </a:r>
            <a:r>
              <a:rPr lang="en-US" sz="2800" dirty="0">
                <a:solidFill>
                  <a:srgbClr val="0070C0"/>
                </a:solidFill>
              </a:rPr>
              <a:t>w</a:t>
            </a:r>
            <a:r>
              <a:rPr lang="en-US" sz="2800" dirty="0" smtClean="0">
                <a:solidFill>
                  <a:srgbClr val="0070C0"/>
                </a:solidFill>
              </a:rPr>
              <a:t>ith POS efforts</a:t>
            </a:r>
          </a:p>
          <a:p>
            <a:pPr marL="285750" indent="-285750">
              <a:lnSpc>
                <a:spcPct val="150000"/>
              </a:lnSpc>
              <a:buFont typeface="Arial" panose="020B0604020202020204" pitchFamily="34" charset="0"/>
              <a:buChar char="•"/>
            </a:pPr>
            <a:r>
              <a:rPr lang="en-US" sz="2800" dirty="0" smtClean="0">
                <a:solidFill>
                  <a:srgbClr val="0070C0"/>
                </a:solidFill>
              </a:rPr>
              <a:t>Examine what the field is doing/has done to address POS issues</a:t>
            </a:r>
          </a:p>
          <a:p>
            <a:pPr marL="285750" indent="-285750">
              <a:lnSpc>
                <a:spcPct val="150000"/>
              </a:lnSpc>
              <a:buFont typeface="Arial" panose="020B0604020202020204" pitchFamily="34" charset="0"/>
              <a:buChar char="•"/>
            </a:pPr>
            <a:r>
              <a:rPr lang="en-US" sz="2800" dirty="0" smtClean="0">
                <a:solidFill>
                  <a:srgbClr val="0070C0"/>
                </a:solidFill>
              </a:rPr>
              <a:t>Discuss the DAODAS vision for POS efforts</a:t>
            </a:r>
          </a:p>
          <a:p>
            <a:endParaRPr lang="en-US" sz="2800" dirty="0">
              <a:solidFill>
                <a:srgbClr val="0070C0"/>
              </a:solidFill>
            </a:endParaRPr>
          </a:p>
        </p:txBody>
      </p:sp>
    </p:spTree>
    <p:extLst>
      <p:ext uri="{BB962C8B-B14F-4D97-AF65-F5344CB8AC3E}">
        <p14:creationId xmlns:p14="http://schemas.microsoft.com/office/powerpoint/2010/main" val="262544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5" y="1113109"/>
            <a:ext cx="7143750" cy="351877"/>
          </a:xfrm>
        </p:spPr>
        <p:txBody>
          <a:bodyPr>
            <a:noAutofit/>
          </a:bodyPr>
          <a:lstStyle/>
          <a:p>
            <a:r>
              <a:rPr lang="en-US" sz="3000" b="1" dirty="0" smtClean="0">
                <a:solidFill>
                  <a:srgbClr val="0070C0"/>
                </a:solidFill>
              </a:rPr>
              <a:t>What is Counter Tools?</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6605" y="1822127"/>
            <a:ext cx="8384432" cy="4175502"/>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800" dirty="0" smtClean="0">
                <a:solidFill>
                  <a:srgbClr val="0070C0"/>
                </a:solidFill>
              </a:rPr>
              <a:t>Counter Tools, Inc. is a nonprofit who is dedicated to advancing place-based public health</a:t>
            </a:r>
          </a:p>
          <a:p>
            <a:pPr marL="285750" indent="-285750">
              <a:spcAft>
                <a:spcPts val="800"/>
              </a:spcAft>
              <a:buFont typeface="Arial" panose="020B0604020202020204" pitchFamily="34" charset="0"/>
              <a:buChar char="•"/>
            </a:pPr>
            <a:r>
              <a:rPr lang="en-US" sz="2800" dirty="0" smtClean="0">
                <a:solidFill>
                  <a:schemeClr val="accent1">
                    <a:lumMod val="50000"/>
                  </a:schemeClr>
                </a:solidFill>
              </a:rPr>
              <a:t>In 2016, DAODAS partnered with the South Carolina Tobacco-Free Collaborative to expand the Counter Tools pilot project across South Carolina. </a:t>
            </a:r>
          </a:p>
          <a:p>
            <a:pPr marL="742950" lvl="1" indent="-285750">
              <a:buFont typeface="Arial" panose="020B0604020202020204" pitchFamily="34" charset="0"/>
              <a:buChar char="•"/>
            </a:pPr>
            <a:r>
              <a:rPr lang="en-US" sz="2800" dirty="0" smtClean="0">
                <a:solidFill>
                  <a:srgbClr val="0070C0"/>
                </a:solidFill>
              </a:rPr>
              <a:t>The pilot project gave practitioners the tools they needed to collect POS data at the local- and state-level.</a:t>
            </a:r>
          </a:p>
          <a:p>
            <a:endParaRPr lang="en-US" sz="2800" dirty="0">
              <a:solidFill>
                <a:srgbClr val="0070C0"/>
              </a:solidFill>
            </a:endParaRPr>
          </a:p>
        </p:txBody>
      </p:sp>
    </p:spTree>
    <p:extLst>
      <p:ext uri="{BB962C8B-B14F-4D97-AF65-F5344CB8AC3E}">
        <p14:creationId xmlns:p14="http://schemas.microsoft.com/office/powerpoint/2010/main" val="3651359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5" y="1113109"/>
            <a:ext cx="7143750" cy="351877"/>
          </a:xfrm>
        </p:spPr>
        <p:txBody>
          <a:bodyPr>
            <a:noAutofit/>
          </a:bodyPr>
          <a:lstStyle/>
          <a:p>
            <a:r>
              <a:rPr lang="en-US" sz="3000" b="1" dirty="0" smtClean="0">
                <a:solidFill>
                  <a:srgbClr val="0070C0"/>
                </a:solidFill>
              </a:rPr>
              <a:t>What does Counter Tools do for our counties?</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6605" y="1608910"/>
            <a:ext cx="8055957" cy="549381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rPr>
              <a:t>The counties selected for the program </a:t>
            </a:r>
            <a:r>
              <a:rPr lang="en-US" sz="2800" dirty="0" smtClean="0">
                <a:solidFill>
                  <a:srgbClr val="0070C0"/>
                </a:solidFill>
              </a:rPr>
              <a:t>received </a:t>
            </a:r>
            <a:r>
              <a:rPr lang="en-US" sz="2800" dirty="0">
                <a:solidFill>
                  <a:srgbClr val="0070C0"/>
                </a:solidFill>
              </a:rPr>
              <a:t>the following </a:t>
            </a:r>
            <a:r>
              <a:rPr lang="en-US" sz="2800" dirty="0" smtClean="0">
                <a:solidFill>
                  <a:srgbClr val="0070C0"/>
                </a:solidFill>
              </a:rPr>
              <a:t>trainings:</a:t>
            </a:r>
            <a:endParaRPr lang="en-US" sz="2800" dirty="0">
              <a:solidFill>
                <a:srgbClr val="0070C0"/>
              </a:solidFill>
            </a:endParaRPr>
          </a:p>
          <a:p>
            <a:pPr marL="1371600" lvl="2" indent="-457200">
              <a:spcAft>
                <a:spcPts val="600"/>
              </a:spcAft>
              <a:buFont typeface="Wingdings" panose="05000000000000000000" pitchFamily="2" charset="2"/>
              <a:buChar char="Ø"/>
            </a:pPr>
            <a:r>
              <a:rPr lang="en-US" sz="2800" dirty="0">
                <a:solidFill>
                  <a:schemeClr val="accent1">
                    <a:lumMod val="50000"/>
                  </a:schemeClr>
                </a:solidFill>
              </a:rPr>
              <a:t>In-person POS policy planning </a:t>
            </a:r>
            <a:r>
              <a:rPr lang="en-US" sz="2800" dirty="0" smtClean="0">
                <a:solidFill>
                  <a:schemeClr val="accent1">
                    <a:lumMod val="50000"/>
                  </a:schemeClr>
                </a:solidFill>
              </a:rPr>
              <a:t>&amp;</a:t>
            </a:r>
            <a:r>
              <a:rPr lang="en-US" sz="2800" dirty="0">
                <a:solidFill>
                  <a:schemeClr val="accent1">
                    <a:lumMod val="50000"/>
                  </a:schemeClr>
                </a:solidFill>
              </a:rPr>
              <a:t> </a:t>
            </a:r>
            <a:r>
              <a:rPr lang="en-US" sz="2800" dirty="0" smtClean="0">
                <a:solidFill>
                  <a:schemeClr val="accent1">
                    <a:lumMod val="50000"/>
                  </a:schemeClr>
                </a:solidFill>
              </a:rPr>
              <a:t>implementation training</a:t>
            </a:r>
          </a:p>
          <a:p>
            <a:pPr marL="1371600" lvl="2" indent="-457200">
              <a:spcAft>
                <a:spcPts val="600"/>
              </a:spcAft>
              <a:buFont typeface="Wingdings" panose="05000000000000000000" pitchFamily="2" charset="2"/>
              <a:buChar char="Ø"/>
            </a:pPr>
            <a:r>
              <a:rPr lang="en-US" sz="2800" dirty="0" smtClean="0">
                <a:solidFill>
                  <a:schemeClr val="accent1">
                    <a:lumMod val="50000"/>
                  </a:schemeClr>
                </a:solidFill>
              </a:rPr>
              <a:t>In-person healthy retail environment agenda-setting training</a:t>
            </a:r>
          </a:p>
          <a:p>
            <a:pPr marL="1371600" lvl="2" indent="-457200">
              <a:spcAft>
                <a:spcPts val="600"/>
              </a:spcAft>
              <a:buFont typeface="Wingdings" panose="05000000000000000000" pitchFamily="2" charset="2"/>
              <a:buChar char="Ø"/>
            </a:pPr>
            <a:r>
              <a:rPr lang="en-US" sz="2800" dirty="0" smtClean="0">
                <a:solidFill>
                  <a:schemeClr val="accent1">
                    <a:lumMod val="50000"/>
                  </a:schemeClr>
                </a:solidFill>
              </a:rPr>
              <a:t>Web-based training on POS tobacco control and place-based public health  </a:t>
            </a:r>
            <a:endParaRPr lang="en-US" sz="2800" dirty="0">
              <a:solidFill>
                <a:schemeClr val="accent1">
                  <a:lumMod val="50000"/>
                </a:schemeClr>
              </a:solidFill>
            </a:endParaRPr>
          </a:p>
          <a:p>
            <a:pPr marL="285750" indent="-285750">
              <a:buFont typeface="Arial" panose="020B0604020202020204" pitchFamily="34" charset="0"/>
              <a:buChar char="•"/>
            </a:pPr>
            <a:r>
              <a:rPr lang="en-US" sz="2800" dirty="0" smtClean="0">
                <a:solidFill>
                  <a:srgbClr val="0070C0"/>
                </a:solidFill>
              </a:rPr>
              <a:t>The counties also get access to the Store Mapper, Store Audit Center, and Point-of-Sale Toolkit (POST).</a:t>
            </a:r>
            <a:endParaRPr lang="en-US" sz="2800" dirty="0">
              <a:solidFill>
                <a:srgbClr val="0070C0"/>
              </a:solidFill>
            </a:endParaRPr>
          </a:p>
          <a:p>
            <a:pPr marL="285750" indent="-285750">
              <a:buFont typeface="Arial" panose="020B0604020202020204" pitchFamily="34" charset="0"/>
              <a:buChar char="•"/>
            </a:pPr>
            <a:endParaRPr lang="en-US" sz="2800" dirty="0">
              <a:solidFill>
                <a:srgbClr val="0070C0"/>
              </a:solidFill>
            </a:endParaRPr>
          </a:p>
          <a:p>
            <a:endParaRPr lang="en-US" sz="2800" dirty="0">
              <a:solidFill>
                <a:srgbClr val="0070C0"/>
              </a:solidFill>
            </a:endParaRPr>
          </a:p>
        </p:txBody>
      </p:sp>
    </p:spTree>
    <p:extLst>
      <p:ext uri="{BB962C8B-B14F-4D97-AF65-F5344CB8AC3E}">
        <p14:creationId xmlns:p14="http://schemas.microsoft.com/office/powerpoint/2010/main" val="645057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anim calcmode="lin" valueType="num">
                                      <p:cBhvr>
                                        <p:cTn id="2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Counter Tools Program and County Involvement</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831" y="1617223"/>
            <a:ext cx="4027471" cy="42559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6302" y="1585783"/>
            <a:ext cx="4308688" cy="4318791"/>
          </a:xfrm>
          <a:prstGeom prst="rect">
            <a:avLst/>
          </a:prstGeom>
        </p:spPr>
      </p:pic>
    </p:spTree>
    <p:extLst>
      <p:ext uri="{BB962C8B-B14F-4D97-AF65-F5344CB8AC3E}">
        <p14:creationId xmlns:p14="http://schemas.microsoft.com/office/powerpoint/2010/main" val="2487546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Progress We Have Made</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662" y="3378785"/>
            <a:ext cx="4362215" cy="3479215"/>
          </a:xfrm>
          <a:prstGeom prst="rect">
            <a:avLst/>
          </a:prstGeom>
        </p:spPr>
      </p:pic>
      <p:sp>
        <p:nvSpPr>
          <p:cNvPr id="11" name="TextBox 10"/>
          <p:cNvSpPr txBox="1"/>
          <p:nvPr/>
        </p:nvSpPr>
        <p:spPr>
          <a:xfrm>
            <a:off x="466604" y="1592619"/>
            <a:ext cx="7798506" cy="423962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smtClean="0">
                <a:solidFill>
                  <a:schemeClr val="accent1">
                    <a:lumMod val="50000"/>
                  </a:schemeClr>
                </a:solidFill>
              </a:rPr>
              <a:t>10 counties (Cohort 1) have completed the data collection process and are moving forward with various POS efforts.</a:t>
            </a:r>
          </a:p>
          <a:p>
            <a:pPr marL="285750" indent="-285750">
              <a:spcAft>
                <a:spcPts val="1500"/>
              </a:spcAft>
              <a:buFont typeface="Arial" panose="020B0604020202020204" pitchFamily="34" charset="0"/>
              <a:buChar char="•"/>
            </a:pPr>
            <a:r>
              <a:rPr lang="en-US" sz="2800" dirty="0" smtClean="0">
                <a:solidFill>
                  <a:srgbClr val="0070C0"/>
                </a:solidFill>
              </a:rPr>
              <a:t>10 additional counties (Cohort 2) are in the data collection stage of the project.</a:t>
            </a:r>
          </a:p>
          <a:p>
            <a:pPr marL="285750" indent="-285750">
              <a:buFont typeface="Arial" panose="020B0604020202020204" pitchFamily="34" charset="0"/>
              <a:buChar char="•"/>
            </a:pPr>
            <a:r>
              <a:rPr lang="en-US" sz="2800" dirty="0" smtClean="0">
                <a:solidFill>
                  <a:schemeClr val="accent1">
                    <a:lumMod val="50000"/>
                  </a:schemeClr>
                </a:solidFill>
              </a:rPr>
              <a:t>DAODAS’s Goal:</a:t>
            </a:r>
          </a:p>
          <a:p>
            <a:pPr marL="742950" lvl="1" indent="-285750">
              <a:buFont typeface="Arial" panose="020B0604020202020204" pitchFamily="34" charset="0"/>
              <a:buChar char="•"/>
            </a:pPr>
            <a:r>
              <a:rPr lang="en-US" sz="2800" dirty="0" smtClean="0">
                <a:solidFill>
                  <a:schemeClr val="accent1">
                    <a:lumMod val="50000"/>
                  </a:schemeClr>
                </a:solidFill>
              </a:rPr>
              <a:t>Have all 46 counties                                        participate</a:t>
            </a:r>
          </a:p>
          <a:p>
            <a:endParaRPr lang="en-US" sz="2800" dirty="0">
              <a:solidFill>
                <a:srgbClr val="0070C0"/>
              </a:solidFill>
            </a:endParaRPr>
          </a:p>
        </p:txBody>
      </p:sp>
    </p:spTree>
    <p:extLst>
      <p:ext uri="{BB962C8B-B14F-4D97-AF65-F5344CB8AC3E}">
        <p14:creationId xmlns:p14="http://schemas.microsoft.com/office/powerpoint/2010/main" val="5135038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Examples of Counties’ POS Issue </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28650" y="1472215"/>
            <a:ext cx="7886700" cy="4704748"/>
          </a:xfrm>
        </p:spPr>
        <p:txBody>
          <a:bodyPr numCol="3"/>
          <a:lstStyle/>
          <a:p>
            <a:pPr marL="0" indent="0">
              <a:buNone/>
            </a:pPr>
            <a:r>
              <a:rPr lang="en-US" u="sng" dirty="0" smtClean="0">
                <a:solidFill>
                  <a:srgbClr val="0070C0"/>
                </a:solidFill>
              </a:rPr>
              <a:t>County</a:t>
            </a:r>
            <a:r>
              <a:rPr lang="en-US" dirty="0">
                <a:solidFill>
                  <a:srgbClr val="0070C0"/>
                </a:solidFill>
              </a:rPr>
              <a:t> </a:t>
            </a:r>
            <a:r>
              <a:rPr lang="en-US" dirty="0" smtClean="0">
                <a:solidFill>
                  <a:srgbClr val="0070C0"/>
                </a:solidFill>
              </a:rPr>
              <a:t>        </a:t>
            </a:r>
            <a:endParaRPr lang="en-US" u="sng" dirty="0" smtClean="0">
              <a:solidFill>
                <a:srgbClr val="0070C0"/>
              </a:solidFill>
            </a:endParaRPr>
          </a:p>
          <a:p>
            <a:pPr marL="0" indent="0">
              <a:lnSpc>
                <a:spcPct val="150000"/>
              </a:lnSpc>
              <a:buNone/>
            </a:pPr>
            <a:r>
              <a:rPr lang="en-US" sz="2600" dirty="0" smtClean="0">
                <a:solidFill>
                  <a:srgbClr val="0070C0"/>
                </a:solidFill>
              </a:rPr>
              <a:t>Lancaster     </a:t>
            </a:r>
          </a:p>
          <a:p>
            <a:pPr marL="0" indent="0">
              <a:lnSpc>
                <a:spcPct val="150000"/>
              </a:lnSpc>
              <a:buNone/>
            </a:pPr>
            <a:r>
              <a:rPr lang="en-US" sz="2600" dirty="0" smtClean="0">
                <a:solidFill>
                  <a:srgbClr val="0070C0"/>
                </a:solidFill>
              </a:rPr>
              <a:t>Pickens</a:t>
            </a:r>
          </a:p>
          <a:p>
            <a:pPr marL="0" indent="0">
              <a:lnSpc>
                <a:spcPct val="150000"/>
              </a:lnSpc>
              <a:buNone/>
            </a:pPr>
            <a:r>
              <a:rPr lang="en-US" sz="2600" dirty="0" smtClean="0">
                <a:solidFill>
                  <a:schemeClr val="accent1">
                    <a:lumMod val="50000"/>
                  </a:schemeClr>
                </a:solidFill>
              </a:rPr>
              <a:t>Greenville</a:t>
            </a:r>
          </a:p>
          <a:p>
            <a:pPr marL="0" indent="0">
              <a:lnSpc>
                <a:spcPct val="150000"/>
              </a:lnSpc>
              <a:buNone/>
            </a:pPr>
            <a:r>
              <a:rPr lang="en-US" sz="2600" dirty="0" smtClean="0">
                <a:solidFill>
                  <a:schemeClr val="accent1">
                    <a:lumMod val="50000"/>
                  </a:schemeClr>
                </a:solidFill>
              </a:rPr>
              <a:t>Georgetown</a:t>
            </a:r>
          </a:p>
          <a:p>
            <a:pPr marL="0" indent="0">
              <a:lnSpc>
                <a:spcPct val="150000"/>
              </a:lnSpc>
              <a:buNone/>
            </a:pPr>
            <a:r>
              <a:rPr lang="en-US" sz="2600" dirty="0" smtClean="0">
                <a:solidFill>
                  <a:schemeClr val="accent1">
                    <a:lumMod val="50000"/>
                  </a:schemeClr>
                </a:solidFill>
              </a:rPr>
              <a:t>York</a:t>
            </a:r>
          </a:p>
          <a:p>
            <a:pPr marL="0" indent="0">
              <a:buNone/>
            </a:pPr>
            <a:r>
              <a:rPr lang="en-US" dirty="0" smtClean="0">
                <a:solidFill>
                  <a:srgbClr val="0070C0"/>
                </a:solidFill>
              </a:rPr>
              <a:t>	</a:t>
            </a:r>
          </a:p>
          <a:p>
            <a:pPr marL="0" indent="0">
              <a:buNone/>
            </a:pPr>
            <a:r>
              <a:rPr lang="en-US" dirty="0" smtClean="0">
                <a:solidFill>
                  <a:srgbClr val="0070C0"/>
                </a:solidFill>
              </a:rPr>
              <a:t>	</a:t>
            </a:r>
            <a:r>
              <a:rPr lang="en-US" u="sng" dirty="0" smtClean="0">
                <a:solidFill>
                  <a:srgbClr val="0070C0"/>
                </a:solidFill>
              </a:rPr>
              <a:t>POS Issue</a:t>
            </a:r>
          </a:p>
          <a:p>
            <a:pPr marL="0" indent="0">
              <a:buNone/>
            </a:pPr>
            <a:r>
              <a:rPr lang="en-US" dirty="0" smtClean="0">
                <a:solidFill>
                  <a:srgbClr val="0070C0"/>
                </a:solidFill>
              </a:rPr>
              <a:t>	</a:t>
            </a:r>
          </a:p>
        </p:txBody>
      </p:sp>
      <p:sp>
        <p:nvSpPr>
          <p:cNvPr id="3" name="Right Arrow 2"/>
          <p:cNvSpPr/>
          <p:nvPr/>
        </p:nvSpPr>
        <p:spPr>
          <a:xfrm>
            <a:off x="2882468" y="2234324"/>
            <a:ext cx="235259" cy="191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882467" y="2993731"/>
            <a:ext cx="235259" cy="191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884132" y="3667338"/>
            <a:ext cx="235259" cy="19192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7" name="Right Arrow 16"/>
          <p:cNvSpPr/>
          <p:nvPr/>
        </p:nvSpPr>
        <p:spPr>
          <a:xfrm>
            <a:off x="2882466" y="4448442"/>
            <a:ext cx="235259" cy="19192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882466" y="5229546"/>
            <a:ext cx="235259" cy="19192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51068" y="1939930"/>
            <a:ext cx="5397623" cy="4278094"/>
          </a:xfrm>
          <a:prstGeom prst="rect">
            <a:avLst/>
          </a:prstGeom>
          <a:noFill/>
        </p:spPr>
        <p:txBody>
          <a:bodyPr wrap="square" rtlCol="0">
            <a:spAutoFit/>
          </a:bodyPr>
          <a:lstStyle/>
          <a:p>
            <a:pPr>
              <a:lnSpc>
                <a:spcPct val="150000"/>
              </a:lnSpc>
              <a:spcBef>
                <a:spcPts val="600"/>
              </a:spcBef>
              <a:spcAft>
                <a:spcPts val="600"/>
              </a:spcAft>
            </a:pPr>
            <a:r>
              <a:rPr lang="en-US" sz="2600" dirty="0" smtClean="0">
                <a:solidFill>
                  <a:srgbClr val="0070C0"/>
                </a:solidFill>
              </a:rPr>
              <a:t>Retailer proximity to schools</a:t>
            </a:r>
          </a:p>
          <a:p>
            <a:pPr>
              <a:spcBef>
                <a:spcPts val="600"/>
              </a:spcBef>
              <a:spcAft>
                <a:spcPts val="600"/>
              </a:spcAft>
            </a:pPr>
            <a:r>
              <a:rPr lang="en-US" sz="2600" dirty="0" smtClean="0">
                <a:solidFill>
                  <a:srgbClr val="0070C0"/>
                </a:solidFill>
              </a:rPr>
              <a:t>Retailer proximity to youth/schools</a:t>
            </a:r>
          </a:p>
          <a:p>
            <a:pPr>
              <a:spcBef>
                <a:spcPts val="600"/>
              </a:spcBef>
              <a:spcAft>
                <a:spcPts val="600"/>
              </a:spcAft>
            </a:pPr>
            <a:r>
              <a:rPr lang="en-US" sz="2600" dirty="0" smtClean="0">
                <a:solidFill>
                  <a:schemeClr val="accent1">
                    <a:lumMod val="50000"/>
                  </a:schemeClr>
                </a:solidFill>
              </a:rPr>
              <a:t>High density of retailers in low income areas</a:t>
            </a:r>
          </a:p>
          <a:p>
            <a:r>
              <a:rPr lang="en-US" sz="2600" dirty="0" smtClean="0">
                <a:solidFill>
                  <a:schemeClr val="accent1">
                    <a:lumMod val="50000"/>
                  </a:schemeClr>
                </a:solidFill>
              </a:rPr>
              <a:t>High density of alcohol/tobacco retailers near one another</a:t>
            </a:r>
          </a:p>
          <a:p>
            <a:r>
              <a:rPr lang="en-US" sz="2600" dirty="0" smtClean="0">
                <a:solidFill>
                  <a:schemeClr val="accent1">
                    <a:lumMod val="50000"/>
                  </a:schemeClr>
                </a:solidFill>
              </a:rPr>
              <a:t>Retailer proximity to K-12 schools &amp; high density of </a:t>
            </a:r>
            <a:r>
              <a:rPr lang="en-US" sz="2600" dirty="0">
                <a:solidFill>
                  <a:schemeClr val="accent1">
                    <a:lumMod val="50000"/>
                  </a:schemeClr>
                </a:solidFill>
              </a:rPr>
              <a:t>alcohol/tobacco retailers </a:t>
            </a:r>
            <a:r>
              <a:rPr lang="en-US" sz="2600" dirty="0" smtClean="0">
                <a:solidFill>
                  <a:schemeClr val="accent1">
                    <a:lumMod val="50000"/>
                  </a:schemeClr>
                </a:solidFill>
              </a:rPr>
              <a:t>near one another </a:t>
            </a:r>
            <a:endParaRPr lang="en-US" sz="2600" dirty="0">
              <a:solidFill>
                <a:schemeClr val="accent1">
                  <a:lumMod val="50000"/>
                </a:schemeClr>
              </a:solidFill>
            </a:endParaRPr>
          </a:p>
        </p:txBody>
      </p:sp>
      <p:sp>
        <p:nvSpPr>
          <p:cNvPr id="7" name="Rectangle 6"/>
          <p:cNvSpPr/>
          <p:nvPr/>
        </p:nvSpPr>
        <p:spPr>
          <a:xfrm>
            <a:off x="4572000" y="6363447"/>
            <a:ext cx="4414446" cy="281231"/>
          </a:xfrm>
          <a:prstGeom prst="rect">
            <a:avLst/>
          </a:prstGeom>
        </p:spPr>
        <p:txBody>
          <a:bodyPr wrap="square">
            <a:spAutoFit/>
          </a:bodyPr>
          <a:lstStyle/>
          <a:p>
            <a:pPr algn="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(M. Mayfield, personal communication, January 16, 2018).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59561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Georgetown’s POS Effort</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28650" y="1517749"/>
            <a:ext cx="8124704" cy="4659214"/>
          </a:xfrm>
        </p:spPr>
        <p:txBody>
          <a:bodyPr>
            <a:normAutofit/>
          </a:bodyPr>
          <a:lstStyle/>
          <a:p>
            <a:r>
              <a:rPr lang="en-US" sz="2500" dirty="0" smtClean="0">
                <a:solidFill>
                  <a:schemeClr val="accent1">
                    <a:lumMod val="50000"/>
                  </a:schemeClr>
                </a:solidFill>
              </a:rPr>
              <a:t>“It [The </a:t>
            </a:r>
            <a:r>
              <a:rPr lang="en-US" sz="2500" dirty="0" smtClean="0">
                <a:solidFill>
                  <a:schemeClr val="accent1">
                    <a:lumMod val="50000"/>
                  </a:schemeClr>
                </a:solidFill>
              </a:rPr>
              <a:t>POS data] gave us a lay of the land.” – Raphael Carr</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064" y="2284102"/>
            <a:ext cx="4987290" cy="42012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930" y="2121408"/>
            <a:ext cx="4303302" cy="2904100"/>
          </a:xfrm>
          <a:prstGeom prst="rect">
            <a:avLst/>
          </a:prstGeom>
          <a:ln>
            <a:solidFill>
              <a:srgbClr val="002060"/>
            </a:solidFill>
          </a:ln>
        </p:spPr>
      </p:pic>
      <p:sp>
        <p:nvSpPr>
          <p:cNvPr id="9" name="Rectangle 8"/>
          <p:cNvSpPr/>
          <p:nvPr/>
        </p:nvSpPr>
        <p:spPr>
          <a:xfrm>
            <a:off x="4113536" y="6401374"/>
            <a:ext cx="4572000" cy="276999"/>
          </a:xfrm>
          <a:prstGeom prst="rect">
            <a:avLst/>
          </a:prstGeom>
        </p:spPr>
        <p:txBody>
          <a:bodyPr>
            <a:spAutoFit/>
          </a:bodyPr>
          <a:lstStyle/>
          <a:p>
            <a:pPr algn="r"/>
            <a:r>
              <a:rPr lang="en-US" sz="1200" dirty="0">
                <a:latin typeface="Calibri" panose="020F0502020204030204" pitchFamily="34" charset="0"/>
                <a:ea typeface="Calibri" panose="020F0502020204030204" pitchFamily="34" charset="0"/>
                <a:cs typeface="Times New Roman" panose="02020603050405020304" pitchFamily="18" charset="0"/>
              </a:rPr>
              <a:t>(R. Carr, personal communication, January 18, 2018</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endParaRPr lang="en-US" sz="1200" dirty="0"/>
          </a:p>
        </p:txBody>
      </p:sp>
      <p:sp>
        <p:nvSpPr>
          <p:cNvPr id="10" name="Rectangle 9"/>
          <p:cNvSpPr/>
          <p:nvPr/>
        </p:nvSpPr>
        <p:spPr>
          <a:xfrm>
            <a:off x="981930" y="5041218"/>
            <a:ext cx="2773708" cy="276999"/>
          </a:xfrm>
          <a:prstGeom prst="rect">
            <a:avLst/>
          </a:prstGeom>
        </p:spPr>
        <p:txBody>
          <a:bodyPr wrap="none">
            <a:spAutoFit/>
          </a:bodyPr>
          <a:lstStyle/>
          <a:p>
            <a:r>
              <a:rPr lang="en-US" sz="1200" dirty="0" smtClean="0"/>
              <a:t>(Counter Tools, Inc., “Get </a:t>
            </a:r>
            <a:r>
              <a:rPr lang="en-US" sz="1200" dirty="0"/>
              <a:t>a </a:t>
            </a:r>
            <a:r>
              <a:rPr lang="en-US" sz="1200" dirty="0" smtClean="0"/>
              <a:t>report”, 2018)</a:t>
            </a:r>
            <a:endParaRPr lang="en-US" sz="1200" dirty="0"/>
          </a:p>
        </p:txBody>
      </p:sp>
    </p:spTree>
    <p:extLst>
      <p:ext uri="{BB962C8B-B14F-4D97-AF65-F5344CB8AC3E}">
        <p14:creationId xmlns:p14="http://schemas.microsoft.com/office/powerpoint/2010/main" val="3934075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04" y="938153"/>
            <a:ext cx="7676731" cy="351877"/>
          </a:xfrm>
        </p:spPr>
        <p:txBody>
          <a:bodyPr>
            <a:noAutofit/>
          </a:bodyPr>
          <a:lstStyle/>
          <a:p>
            <a:r>
              <a:rPr lang="en-US" sz="3000" b="1" dirty="0" smtClean="0">
                <a:solidFill>
                  <a:srgbClr val="0070C0"/>
                </a:solidFill>
              </a:rPr>
              <a:t>Greenville’s POS Effort </a:t>
            </a:r>
            <a:endParaRPr lang="en-US" sz="3000" b="1" dirty="0">
              <a:solidFill>
                <a:srgbClr val="0070C0"/>
              </a:solidFill>
            </a:endParaRPr>
          </a:p>
        </p:txBody>
      </p:sp>
      <p:sp>
        <p:nvSpPr>
          <p:cNvPr id="4" name="Title 1"/>
          <p:cNvSpPr txBox="1">
            <a:spLocks/>
          </p:cNvSpPr>
          <p:nvPr/>
        </p:nvSpPr>
        <p:spPr>
          <a:xfrm>
            <a:off x="2158244" y="176372"/>
            <a:ext cx="659511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50" b="1" dirty="0">
                <a:solidFill>
                  <a:srgbClr val="0070C0"/>
                </a:solidFill>
              </a:rPr>
              <a:t>South Carolina Department of Alcohol and Other Drug Abuse Services</a:t>
            </a:r>
          </a:p>
        </p:txBody>
      </p:sp>
      <p:pic>
        <p:nvPicPr>
          <p:cNvPr id="5" name="Picture 2" descr="http://www.daodas.sc.gov/wp-content/themes/daodas/assets/images/logos/logo-daod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39" y="92589"/>
            <a:ext cx="1901266" cy="58355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39852" y="676146"/>
            <a:ext cx="8643760" cy="3428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628650" y="1517749"/>
            <a:ext cx="8021574" cy="4659214"/>
          </a:xfrm>
        </p:spPr>
        <p:txBody>
          <a:bodyPr>
            <a:normAutofit/>
          </a:bodyPr>
          <a:lstStyle/>
          <a:p>
            <a:r>
              <a:rPr lang="en-US" sz="2400" dirty="0" smtClean="0">
                <a:solidFill>
                  <a:srgbClr val="002060"/>
                </a:solidFill>
              </a:rPr>
              <a:t>“[</a:t>
            </a:r>
            <a:r>
              <a:rPr lang="en-US" sz="2400" dirty="0">
                <a:solidFill>
                  <a:srgbClr val="002060"/>
                </a:solidFill>
              </a:rPr>
              <a:t>We need to] rely on partners to expand our approach to tobacco prevention… I need new stuff to have conversations with people I already know. When you present new data, you can keep their interest</a:t>
            </a:r>
            <a:r>
              <a:rPr lang="en-US" sz="2400" dirty="0" smtClean="0">
                <a:solidFill>
                  <a:srgbClr val="002060"/>
                </a:solidFill>
              </a:rPr>
              <a:t>.” – Terry Taylor</a:t>
            </a:r>
            <a:endParaRPr lang="en-US" sz="2400" dirty="0">
              <a:solidFill>
                <a:srgbClr val="00206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361" y="2984373"/>
            <a:ext cx="5522742" cy="3622986"/>
          </a:xfrm>
          <a:prstGeom prst="rect">
            <a:avLst/>
          </a:prstGeom>
          <a:ln>
            <a:solidFill>
              <a:srgbClr val="002060"/>
            </a:solidFill>
          </a:ln>
        </p:spPr>
      </p:pic>
      <p:sp>
        <p:nvSpPr>
          <p:cNvPr id="7" name="Rectangle 6"/>
          <p:cNvSpPr/>
          <p:nvPr/>
        </p:nvSpPr>
        <p:spPr>
          <a:xfrm>
            <a:off x="7388352" y="5961028"/>
            <a:ext cx="1755648" cy="646331"/>
          </a:xfrm>
          <a:prstGeom prst="rect">
            <a:avLst/>
          </a:prstGeom>
        </p:spPr>
        <p:txBody>
          <a:bodyPr wrap="square">
            <a:spAutoFit/>
          </a:bodyPr>
          <a:lstStyle/>
          <a:p>
            <a:pPr algn="ctr"/>
            <a:r>
              <a:rPr lang="en-US" sz="1200" dirty="0">
                <a:latin typeface="Calibri" panose="020F0502020204030204" pitchFamily="34" charset="0"/>
                <a:ea typeface="Calibri" panose="020F0502020204030204" pitchFamily="34" charset="0"/>
                <a:cs typeface="Times New Roman" panose="02020603050405020304" pitchFamily="18" charset="0"/>
              </a:rPr>
              <a:t>(T. Taylor, personal communication, </a:t>
            </a:r>
            <a:r>
              <a:rPr lang="en-US" sz="1200" dirty="0" smtClean="0">
                <a:latin typeface="Calibri" panose="020F0502020204030204" pitchFamily="34" charset="0"/>
                <a:ea typeface="Calibri" panose="020F0502020204030204" pitchFamily="34" charset="0"/>
                <a:cs typeface="Times New Roman" panose="02020603050405020304" pitchFamily="18" charset="0"/>
              </a:rPr>
              <a:t>     January </a:t>
            </a:r>
            <a:r>
              <a:rPr lang="en-US" sz="1200" dirty="0">
                <a:latin typeface="Calibri" panose="020F0502020204030204" pitchFamily="34" charset="0"/>
                <a:ea typeface="Calibri" panose="020F0502020204030204" pitchFamily="34" charset="0"/>
                <a:cs typeface="Times New Roman" panose="02020603050405020304" pitchFamily="18" charset="0"/>
              </a:rPr>
              <a:t>18, 2018)</a:t>
            </a:r>
            <a:endParaRPr lang="en-US" sz="1200" dirty="0"/>
          </a:p>
        </p:txBody>
      </p:sp>
      <p:sp>
        <p:nvSpPr>
          <p:cNvPr id="9" name="Rectangle 8"/>
          <p:cNvSpPr/>
          <p:nvPr/>
        </p:nvSpPr>
        <p:spPr>
          <a:xfrm>
            <a:off x="17865" y="6581001"/>
            <a:ext cx="2875082" cy="276999"/>
          </a:xfrm>
          <a:prstGeom prst="rect">
            <a:avLst/>
          </a:prstGeom>
        </p:spPr>
        <p:txBody>
          <a:bodyPr wrap="none">
            <a:spAutoFit/>
          </a:bodyPr>
          <a:lstStyle/>
          <a:p>
            <a:r>
              <a:rPr lang="en-US" sz="1200" dirty="0" smtClean="0"/>
              <a:t>(Counter Tools, Inc., “Store Mapper”, 2018)</a:t>
            </a:r>
            <a:endParaRPr lang="en-US" sz="1200" dirty="0"/>
          </a:p>
        </p:txBody>
      </p:sp>
    </p:spTree>
    <p:extLst>
      <p:ext uri="{BB962C8B-B14F-4D97-AF65-F5344CB8AC3E}">
        <p14:creationId xmlns:p14="http://schemas.microsoft.com/office/powerpoint/2010/main" val="316932270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Read-Only] [Compatibility Mode]" id="{67DBC74D-678D-4460-8CD8-D38005058C50}" vid="{79430B40-5BD6-4745-86C0-351794103D91}"/>
    </a:ext>
  </a:extLst>
</a:theme>
</file>

<file path=ppt/theme/theme3.xml><?xml version="1.0" encoding="utf-8"?>
<a:theme xmlns:a="http://schemas.openxmlformats.org/drawingml/2006/main" name="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Read-Only] [Compatibility Mode]" id="{67DBC74D-678D-4460-8CD8-D38005058C50}" vid="{E105F279-325D-4E51-9C62-03718A627165}"/>
    </a:ext>
  </a:extLst>
</a:theme>
</file>

<file path=ppt/theme/theme4.xml><?xml version="1.0" encoding="utf-8"?>
<a:theme xmlns:a="http://schemas.openxmlformats.org/drawingml/2006/main" name="Contact 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Read-Only] [Compatibility Mode]" id="{67DBC74D-678D-4460-8CD8-D38005058C50}" vid="{8CF24EE8-8F5F-49D2-86E7-0DB8D235D0A1}"/>
    </a:ext>
  </a:extLst>
</a:theme>
</file>

<file path=ppt/theme/theme5.xml><?xml version="1.0" encoding="utf-8"?>
<a:theme xmlns:a="http://schemas.openxmlformats.org/drawingml/2006/main" name="1_Cover (Title Slide)">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Compatibility Mode]" id="{E7595EF0-B19A-459B-AD87-51102745584E}" vid="{EE31DF30-96F5-4164-8B6D-205E2F749182}"/>
    </a:ext>
  </a:extLst>
</a:theme>
</file>

<file path=ppt/theme/theme6.xml><?xml version="1.0" encoding="utf-8"?>
<a:theme xmlns:a="http://schemas.openxmlformats.org/drawingml/2006/main" name="1_Custom Design">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_White_Standard.pot [Compatibility Mode]" id="{E7595EF0-B19A-459B-AD87-51102745584E}" vid="{72A273E9-1EC2-4207-8749-BB9D0992F4C8}"/>
    </a:ext>
  </a:extLst>
</a:theme>
</file>

<file path=ppt/theme/theme7.xml><?xml version="1.0" encoding="utf-8"?>
<a:theme xmlns:a="http://schemas.openxmlformats.org/drawingml/2006/main" name="Contact Us (Final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1851</TotalTime>
  <Words>1356</Words>
  <Application>Microsoft Office PowerPoint</Application>
  <PresentationFormat>On-screen Show (4:3)</PresentationFormat>
  <Paragraphs>115</Paragraphs>
  <Slides>14</Slides>
  <Notes>7</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14</vt:i4>
      </vt:variant>
    </vt:vector>
  </HeadingPairs>
  <TitlesOfParts>
    <vt:vector size="28" baseType="lpstr">
      <vt:lpstr>Arial</vt:lpstr>
      <vt:lpstr>Calibri</vt:lpstr>
      <vt:lpstr>Calibri Light</vt:lpstr>
      <vt:lpstr>Montserrat</vt:lpstr>
      <vt:lpstr>Open Sans</vt:lpstr>
      <vt:lpstr>Times New Roman</vt:lpstr>
      <vt:lpstr>Wingdings</vt:lpstr>
      <vt:lpstr>Office Theme</vt:lpstr>
      <vt:lpstr>Cover (Title Slide)</vt:lpstr>
      <vt:lpstr>Custom Design</vt:lpstr>
      <vt:lpstr>Contact Us</vt:lpstr>
      <vt:lpstr>1_Cover (Title Slide)</vt:lpstr>
      <vt:lpstr>1_Custom Design</vt:lpstr>
      <vt:lpstr>Contact Us (Final Slide)</vt:lpstr>
      <vt:lpstr>Point-of-Sale (POS) Efforts in South Carolina</vt:lpstr>
      <vt:lpstr>Objectives</vt:lpstr>
      <vt:lpstr>What is Counter Tools?</vt:lpstr>
      <vt:lpstr>What does Counter Tools do for our counties?</vt:lpstr>
      <vt:lpstr>Counter Tools Program and County Involvement</vt:lpstr>
      <vt:lpstr>Progress We Have Made</vt:lpstr>
      <vt:lpstr>Examples of Counties’ POS Issue </vt:lpstr>
      <vt:lpstr>Georgetown’s POS Effort</vt:lpstr>
      <vt:lpstr>Greenville’s POS Effort </vt:lpstr>
      <vt:lpstr>York’s POS Effort</vt:lpstr>
      <vt:lpstr>DAODAS’s Goal – To reduce tobacco use among              youth in South Carolina</vt:lpstr>
      <vt:lpstr>DAODAS’s Vision – Applying the Strategic      Prevention Framework (SPF)</vt:lpstr>
      <vt:lpstr>References</vt:lpstr>
      <vt:lpstr>CONTACT US FOR MORE INFORMATION</vt:lpstr>
    </vt:vector>
  </TitlesOfParts>
  <Company>SCDAODAS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related Treatment in South Carolina</dc:title>
  <dc:creator>Fogner, Andrew</dc:creator>
  <cp:lastModifiedBy>Hartsell, Reston</cp:lastModifiedBy>
  <cp:revision>133</cp:revision>
  <cp:lastPrinted>2018-01-18T21:22:50Z</cp:lastPrinted>
  <dcterms:created xsi:type="dcterms:W3CDTF">2017-09-05T11:30:38Z</dcterms:created>
  <dcterms:modified xsi:type="dcterms:W3CDTF">2018-01-22T12:57:48Z</dcterms:modified>
</cp:coreProperties>
</file>